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56"/>
  </p:notesMasterIdLst>
  <p:handoutMasterIdLst>
    <p:handoutMasterId r:id="rId57"/>
  </p:handoutMasterIdLst>
  <p:sldIdLst>
    <p:sldId id="310" r:id="rId2"/>
    <p:sldId id="312" r:id="rId3"/>
    <p:sldId id="313" r:id="rId4"/>
    <p:sldId id="431" r:id="rId5"/>
    <p:sldId id="452" r:id="rId6"/>
    <p:sldId id="432" r:id="rId7"/>
    <p:sldId id="435" r:id="rId8"/>
    <p:sldId id="434" r:id="rId9"/>
    <p:sldId id="464" r:id="rId10"/>
    <p:sldId id="459" r:id="rId11"/>
    <p:sldId id="460" r:id="rId12"/>
    <p:sldId id="321" r:id="rId13"/>
    <p:sldId id="421" r:id="rId14"/>
    <p:sldId id="436" r:id="rId15"/>
    <p:sldId id="322" r:id="rId16"/>
    <p:sldId id="422" r:id="rId17"/>
    <p:sldId id="387" r:id="rId18"/>
    <p:sldId id="388" r:id="rId19"/>
    <p:sldId id="391" r:id="rId20"/>
    <p:sldId id="465" r:id="rId21"/>
    <p:sldId id="389" r:id="rId22"/>
    <p:sldId id="394" r:id="rId23"/>
    <p:sldId id="399" r:id="rId24"/>
    <p:sldId id="410" r:id="rId25"/>
    <p:sldId id="411" r:id="rId26"/>
    <p:sldId id="440" r:id="rId27"/>
    <p:sldId id="441" r:id="rId28"/>
    <p:sldId id="442" r:id="rId29"/>
    <p:sldId id="450" r:id="rId30"/>
    <p:sldId id="451" r:id="rId31"/>
    <p:sldId id="445" r:id="rId32"/>
    <p:sldId id="446" r:id="rId33"/>
    <p:sldId id="447" r:id="rId34"/>
    <p:sldId id="448" r:id="rId35"/>
    <p:sldId id="449" r:id="rId36"/>
    <p:sldId id="412" r:id="rId37"/>
    <p:sldId id="413" r:id="rId38"/>
    <p:sldId id="414" r:id="rId39"/>
    <p:sldId id="415" r:id="rId40"/>
    <p:sldId id="443" r:id="rId41"/>
    <p:sldId id="444" r:id="rId42"/>
    <p:sldId id="429" r:id="rId43"/>
    <p:sldId id="430" r:id="rId44"/>
    <p:sldId id="454" r:id="rId45"/>
    <p:sldId id="458" r:id="rId46"/>
    <p:sldId id="455" r:id="rId47"/>
    <p:sldId id="456" r:id="rId48"/>
    <p:sldId id="457" r:id="rId49"/>
    <p:sldId id="462" r:id="rId50"/>
    <p:sldId id="461" r:id="rId51"/>
    <p:sldId id="466" r:id="rId52"/>
    <p:sldId id="437" r:id="rId53"/>
    <p:sldId id="438" r:id="rId54"/>
    <p:sldId id="298" r:id="rId55"/>
  </p:sldIdLst>
  <p:sldSz cx="12192000" cy="6858000"/>
  <p:notesSz cx="6797675" cy="9926638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ANETTE CIEZA BOCANEGRA" initials="JCB" lastIdx="1" clrIdx="0">
    <p:extLst/>
  </p:cmAuthor>
  <p:cmAuthor id="2" name="usuario" initials="u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72AD"/>
    <a:srgbClr val="007FD6"/>
    <a:srgbClr val="0099FF"/>
    <a:srgbClr val="793905"/>
    <a:srgbClr val="713605"/>
    <a:srgbClr val="CDEAFF"/>
    <a:srgbClr val="C1E4FF"/>
    <a:srgbClr val="E4EDF8"/>
    <a:srgbClr val="37441C"/>
    <a:srgbClr val="3964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41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02" y="3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90B6DD-11FE-4722-AEEB-61B4588AB1E9}" type="doc">
      <dgm:prSet loTypeId="urn:microsoft.com/office/officeart/2005/8/layout/bProcess2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PE"/>
        </a:p>
      </dgm:t>
    </dgm:pt>
    <dgm:pt modelId="{586E2431-2FF0-4D39-9D51-07FEAB0A04AD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PE" dirty="0" smtClean="0"/>
            <a:t/>
          </a:r>
          <a:br>
            <a:rPr lang="es-PE" dirty="0" smtClean="0"/>
          </a:br>
          <a:endParaRPr lang="es-PE" dirty="0"/>
        </a:p>
      </dgm:t>
    </dgm:pt>
    <dgm:pt modelId="{27CC114E-6B17-49AE-A4C2-87F851848488}" type="parTrans" cxnId="{E2EFE2B2-3D21-4E8A-90E7-626DF8C56433}">
      <dgm:prSet/>
      <dgm:spPr/>
      <dgm:t>
        <a:bodyPr/>
        <a:lstStyle/>
        <a:p>
          <a:endParaRPr lang="es-PE"/>
        </a:p>
      </dgm:t>
    </dgm:pt>
    <dgm:pt modelId="{7B54C61C-8917-4C8F-A99F-38FA590BE115}" type="sibTrans" cxnId="{E2EFE2B2-3D21-4E8A-90E7-626DF8C56433}">
      <dgm:prSet/>
      <dgm:spPr/>
      <dgm:t>
        <a:bodyPr/>
        <a:lstStyle/>
        <a:p>
          <a:endParaRPr lang="es-PE"/>
        </a:p>
      </dgm:t>
    </dgm:pt>
    <dgm:pt modelId="{5EE06C2A-166B-48FF-BD22-96A752E25459}">
      <dgm:prSet phldrT="[Texto]" custT="1"/>
      <dgm:spPr>
        <a:solidFill>
          <a:schemeClr val="bg1"/>
        </a:solidFill>
        <a:ln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es-PE" sz="1400" b="1" dirty="0" smtClean="0">
              <a:solidFill>
                <a:schemeClr val="tx2"/>
              </a:solidFill>
            </a:rPr>
            <a:t>a través </a:t>
          </a:r>
          <a:endParaRPr lang="es-PE" sz="1400" b="1" dirty="0">
            <a:solidFill>
              <a:schemeClr val="tx2"/>
            </a:solidFill>
          </a:endParaRPr>
        </a:p>
      </dgm:t>
    </dgm:pt>
    <dgm:pt modelId="{7061E44C-1676-4236-91AC-63C3E35DDE59}" type="parTrans" cxnId="{313ECF27-D523-4446-A0B7-941735D54B5D}">
      <dgm:prSet/>
      <dgm:spPr/>
      <dgm:t>
        <a:bodyPr/>
        <a:lstStyle/>
        <a:p>
          <a:endParaRPr lang="es-PE"/>
        </a:p>
      </dgm:t>
    </dgm:pt>
    <dgm:pt modelId="{AF9BA666-D5DC-41C5-8A64-45DBDD9A9FB4}" type="sibTrans" cxnId="{313ECF27-D523-4446-A0B7-941735D54B5D}">
      <dgm:prSet/>
      <dgm:spPr/>
      <dgm:t>
        <a:bodyPr/>
        <a:lstStyle/>
        <a:p>
          <a:endParaRPr lang="es-PE"/>
        </a:p>
      </dgm:t>
    </dgm:pt>
    <dgm:pt modelId="{239A051A-21B8-4375-8F34-A36184FAEAE9}">
      <dgm:prSet phldrT="[Texto]" phldr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PE" dirty="0"/>
        </a:p>
      </dgm:t>
    </dgm:pt>
    <dgm:pt modelId="{8C80B0DE-DCA4-45C0-9391-3BF7C13624AD}" type="parTrans" cxnId="{6C084049-D236-4A77-9875-C702CECB807E}">
      <dgm:prSet/>
      <dgm:spPr/>
      <dgm:t>
        <a:bodyPr/>
        <a:lstStyle/>
        <a:p>
          <a:endParaRPr lang="es-PE"/>
        </a:p>
      </dgm:t>
    </dgm:pt>
    <dgm:pt modelId="{9B9E1C84-377F-4413-A334-256AB88E37DB}" type="sibTrans" cxnId="{6C084049-D236-4A77-9875-C702CECB807E}">
      <dgm:prSet/>
      <dgm:spPr/>
      <dgm:t>
        <a:bodyPr/>
        <a:lstStyle/>
        <a:p>
          <a:endParaRPr lang="es-PE"/>
        </a:p>
      </dgm:t>
    </dgm:pt>
    <dgm:pt modelId="{E9EC4271-3722-40BB-AFD1-D865E13D8554}">
      <dgm:prSet phldrT="[Texto]" custT="1"/>
      <dgm:spPr/>
      <dgm:t>
        <a:bodyPr/>
        <a:lstStyle/>
        <a:p>
          <a:r>
            <a:rPr lang="es-PE" sz="1300" dirty="0" smtClean="0"/>
            <a:t>Transfiere Recursos económicos</a:t>
          </a:r>
          <a:endParaRPr lang="es-PE" sz="1300" dirty="0"/>
        </a:p>
      </dgm:t>
    </dgm:pt>
    <dgm:pt modelId="{91035A53-82B7-4A99-9104-3BDC4A3F6006}" type="parTrans" cxnId="{03A51F08-F98D-4B68-B56F-067189433E6A}">
      <dgm:prSet/>
      <dgm:spPr/>
      <dgm:t>
        <a:bodyPr/>
        <a:lstStyle/>
        <a:p>
          <a:endParaRPr lang="es-PE"/>
        </a:p>
      </dgm:t>
    </dgm:pt>
    <dgm:pt modelId="{961DD978-5D12-4CE3-9F71-83CC91FD4537}" type="sibTrans" cxnId="{03A51F08-F98D-4B68-B56F-067189433E6A}">
      <dgm:prSet/>
      <dgm:spPr/>
      <dgm:t>
        <a:bodyPr/>
        <a:lstStyle/>
        <a:p>
          <a:endParaRPr lang="es-PE"/>
        </a:p>
      </dgm:t>
    </dgm:pt>
    <dgm:pt modelId="{E7270808-1496-406D-8B20-6D04C038271A}">
      <dgm:prSet phldrT="[Texto]" custT="1"/>
      <dgm:spPr/>
      <dgm:t>
        <a:bodyPr/>
        <a:lstStyle/>
        <a:p>
          <a:r>
            <a:rPr lang="es-ES" sz="1300" dirty="0" smtClean="0"/>
            <a:t>Objetivo de preservar, neutralizar daños y deterioros en la infraestructura y el mobiliario</a:t>
          </a:r>
          <a:endParaRPr lang="es-PE" sz="1300" dirty="0"/>
        </a:p>
      </dgm:t>
    </dgm:pt>
    <dgm:pt modelId="{172E3FDA-D0E4-451E-A9F4-66BBE0919DC7}" type="parTrans" cxnId="{9DD4C91A-C3FA-4235-B392-1A094EA63D52}">
      <dgm:prSet/>
      <dgm:spPr/>
      <dgm:t>
        <a:bodyPr/>
        <a:lstStyle/>
        <a:p>
          <a:endParaRPr lang="es-PE"/>
        </a:p>
      </dgm:t>
    </dgm:pt>
    <dgm:pt modelId="{8B16A0F6-D36C-4308-944A-1E16C2C1C8FB}" type="sibTrans" cxnId="{9DD4C91A-C3FA-4235-B392-1A094EA63D52}">
      <dgm:prSet/>
      <dgm:spPr/>
      <dgm:t>
        <a:bodyPr/>
        <a:lstStyle/>
        <a:p>
          <a:endParaRPr lang="es-PE"/>
        </a:p>
      </dgm:t>
    </dgm:pt>
    <dgm:pt modelId="{7E910E99-D792-4F0C-A6E9-5E9065A46B99}">
      <dgm:prSet phldrT="[Texto]"/>
      <dgm:spPr>
        <a:solidFill>
          <a:schemeClr val="bg1"/>
        </a:solidFill>
        <a:ln>
          <a:solidFill>
            <a:schemeClr val="tx2"/>
          </a:solidFill>
        </a:ln>
      </dgm:spPr>
      <dgm:t>
        <a:bodyPr/>
        <a:lstStyle/>
        <a:p>
          <a:endParaRPr lang="es-PE" dirty="0"/>
        </a:p>
      </dgm:t>
    </dgm:pt>
    <dgm:pt modelId="{ACAC07E5-6BF2-43EE-8285-D9E24488E94D}" type="parTrans" cxnId="{88892339-140F-499B-88F3-5CDF6F26301D}">
      <dgm:prSet/>
      <dgm:spPr/>
      <dgm:t>
        <a:bodyPr/>
        <a:lstStyle/>
        <a:p>
          <a:endParaRPr lang="es-PE"/>
        </a:p>
      </dgm:t>
    </dgm:pt>
    <dgm:pt modelId="{3A64985F-05CB-4D54-B088-C7F237757179}" type="sibTrans" cxnId="{88892339-140F-499B-88F3-5CDF6F26301D}">
      <dgm:prSet/>
      <dgm:spPr/>
      <dgm:t>
        <a:bodyPr/>
        <a:lstStyle/>
        <a:p>
          <a:endParaRPr lang="es-PE"/>
        </a:p>
      </dgm:t>
    </dgm:pt>
    <dgm:pt modelId="{1644D282-96A6-47D0-92F2-D99B01D2E490}">
      <dgm:prSet phldrT="[Texto]" custT="1"/>
      <dgm:spPr/>
      <dgm:t>
        <a:bodyPr/>
        <a:lstStyle/>
        <a:p>
          <a:r>
            <a:rPr lang="es-ES" sz="1200" dirty="0" smtClean="0"/>
            <a:t>Finalidad: garantizar las condiciones de calidad, funcionamiento,  comodidad y confort de la población escolar</a:t>
          </a:r>
          <a:endParaRPr lang="es-PE" sz="1200" dirty="0"/>
        </a:p>
      </dgm:t>
    </dgm:pt>
    <dgm:pt modelId="{AD3635CC-75CE-43FA-9786-DA83BE7F43E8}" type="parTrans" cxnId="{5FF6D2C9-8CBE-48C1-869A-F2F0E3CD83A3}">
      <dgm:prSet/>
      <dgm:spPr/>
      <dgm:t>
        <a:bodyPr/>
        <a:lstStyle/>
        <a:p>
          <a:endParaRPr lang="es-PE"/>
        </a:p>
      </dgm:t>
    </dgm:pt>
    <dgm:pt modelId="{4B8D54A6-1B5D-4F12-9689-760BDE3E751A}" type="sibTrans" cxnId="{5FF6D2C9-8CBE-48C1-869A-F2F0E3CD83A3}">
      <dgm:prSet/>
      <dgm:spPr/>
      <dgm:t>
        <a:bodyPr/>
        <a:lstStyle/>
        <a:p>
          <a:endParaRPr lang="es-PE"/>
        </a:p>
      </dgm:t>
    </dgm:pt>
    <dgm:pt modelId="{A98F26DC-17D1-48AA-B7A5-AFADE3B17FEB}">
      <dgm:prSet phldrT="[Texto]" custT="1"/>
      <dgm:spPr>
        <a:solidFill>
          <a:schemeClr val="bg1"/>
        </a:solidFill>
        <a:ln>
          <a:solidFill>
            <a:schemeClr val="tx2"/>
          </a:solidFill>
        </a:ln>
      </dgm:spPr>
      <dgm:t>
        <a:bodyPr/>
        <a:lstStyle/>
        <a:p>
          <a:r>
            <a:rPr lang="es-PE" sz="1300" b="1" dirty="0" smtClean="0">
              <a:solidFill>
                <a:schemeClr val="tx2"/>
              </a:solidFill>
            </a:rPr>
            <a:t>Responsables de Mantenimiento de cada Institución</a:t>
          </a:r>
          <a:endParaRPr lang="es-PE" sz="1300" b="1" dirty="0">
            <a:solidFill>
              <a:schemeClr val="tx2"/>
            </a:solidFill>
          </a:endParaRPr>
        </a:p>
      </dgm:t>
    </dgm:pt>
    <dgm:pt modelId="{281EFD99-BD5A-4F7E-9257-517F590B4656}" type="sibTrans" cxnId="{3F4E8069-A0D8-4299-9AA8-804537B80127}">
      <dgm:prSet/>
      <dgm:spPr/>
      <dgm:t>
        <a:bodyPr/>
        <a:lstStyle/>
        <a:p>
          <a:endParaRPr lang="es-PE"/>
        </a:p>
      </dgm:t>
    </dgm:pt>
    <dgm:pt modelId="{93FDC486-E9EF-4DA5-9639-F4367851236F}" type="parTrans" cxnId="{3F4E8069-A0D8-4299-9AA8-804537B80127}">
      <dgm:prSet/>
      <dgm:spPr/>
      <dgm:t>
        <a:bodyPr/>
        <a:lstStyle/>
        <a:p>
          <a:endParaRPr lang="es-PE"/>
        </a:p>
      </dgm:t>
    </dgm:pt>
    <dgm:pt modelId="{C4BBC210-D791-4997-94DC-5DEE43A41B51}" type="pres">
      <dgm:prSet presAssocID="{C890B6DD-11FE-4722-AEEB-61B4588AB1E9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es-PE"/>
        </a:p>
      </dgm:t>
    </dgm:pt>
    <dgm:pt modelId="{115DA18E-EC63-462F-841D-316BDDDC57DA}" type="pres">
      <dgm:prSet presAssocID="{586E2431-2FF0-4D39-9D51-07FEAB0A04AD}" presName="firstNode" presStyleLbl="node1" presStyleIdx="0" presStyleCnt="8" custScaleX="225422" custScaleY="83938" custLinFactNeighborX="21091" custLinFactNeighborY="-668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PE"/>
        </a:p>
      </dgm:t>
    </dgm:pt>
    <dgm:pt modelId="{BF0995F2-EE21-416D-A29F-193762A86A37}" type="pres">
      <dgm:prSet presAssocID="{7B54C61C-8917-4C8F-A99F-38FA590BE115}" presName="sibTrans" presStyleLbl="sibTrans2D1" presStyleIdx="0" presStyleCnt="7" custAng="21061938" custLinFactNeighborX="-64740" custLinFactNeighborY="-24801"/>
      <dgm:spPr/>
      <dgm:t>
        <a:bodyPr/>
        <a:lstStyle/>
        <a:p>
          <a:endParaRPr lang="es-PE"/>
        </a:p>
      </dgm:t>
    </dgm:pt>
    <dgm:pt modelId="{873D003D-ADAE-4122-84D7-B8C5451590F4}" type="pres">
      <dgm:prSet presAssocID="{5EE06C2A-166B-48FF-BD22-96A752E25459}" presName="middleNode" presStyleCnt="0"/>
      <dgm:spPr/>
    </dgm:pt>
    <dgm:pt modelId="{2421FA73-16B8-44C3-BFFF-F0221C795D61}" type="pres">
      <dgm:prSet presAssocID="{5EE06C2A-166B-48FF-BD22-96A752E25459}" presName="padding" presStyleLbl="node1" presStyleIdx="0" presStyleCnt="8"/>
      <dgm:spPr/>
    </dgm:pt>
    <dgm:pt modelId="{B753E234-6086-4A86-A6FE-D7A002E90C06}" type="pres">
      <dgm:prSet presAssocID="{5EE06C2A-166B-48FF-BD22-96A752E25459}" presName="shape" presStyleLbl="node1" presStyleIdx="1" presStyleCnt="8" custLinFactNeighborX="0" custLinFactNeighborY="-30367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4786B91D-E37D-4355-871B-E6F2C98F7B22}" type="pres">
      <dgm:prSet presAssocID="{AF9BA666-D5DC-41C5-8A64-45DBDD9A9FB4}" presName="sibTrans" presStyleLbl="sibTrans2D1" presStyleIdx="1" presStyleCnt="7" custAng="21119194" custLinFactNeighborX="-85663" custLinFactNeighborY="-24668"/>
      <dgm:spPr/>
      <dgm:t>
        <a:bodyPr/>
        <a:lstStyle/>
        <a:p>
          <a:endParaRPr lang="es-PE"/>
        </a:p>
      </dgm:t>
    </dgm:pt>
    <dgm:pt modelId="{37C78137-3622-4F00-9EA0-BAC0AA11237D}" type="pres">
      <dgm:prSet presAssocID="{239A051A-21B8-4375-8F34-A36184FAEAE9}" presName="middleNode" presStyleCnt="0"/>
      <dgm:spPr/>
    </dgm:pt>
    <dgm:pt modelId="{B2C588D8-5EDC-4CF6-90A4-4D32515D6622}" type="pres">
      <dgm:prSet presAssocID="{239A051A-21B8-4375-8F34-A36184FAEAE9}" presName="padding" presStyleLbl="node1" presStyleIdx="1" presStyleCnt="8"/>
      <dgm:spPr/>
    </dgm:pt>
    <dgm:pt modelId="{2B6C44ED-FF6C-460B-B953-9EA10554CE22}" type="pres">
      <dgm:prSet presAssocID="{239A051A-21B8-4375-8F34-A36184FAEAE9}" presName="shape" presStyleLbl="node1" presStyleIdx="2" presStyleCnt="8" custScaleX="179484" custLinFactNeighborX="-39360" custLinFactNeighborY="-2967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PE"/>
        </a:p>
      </dgm:t>
    </dgm:pt>
    <dgm:pt modelId="{DA89DEB8-6AEE-49F8-B22C-221B5C0021E7}" type="pres">
      <dgm:prSet presAssocID="{9B9E1C84-377F-4413-A334-256AB88E37DB}" presName="sibTrans" presStyleLbl="sibTrans2D1" presStyleIdx="2" presStyleCnt="7" custAng="21497900"/>
      <dgm:spPr/>
      <dgm:t>
        <a:bodyPr/>
        <a:lstStyle/>
        <a:p>
          <a:endParaRPr lang="es-PE"/>
        </a:p>
      </dgm:t>
    </dgm:pt>
    <dgm:pt modelId="{330DB39A-61C8-4FFF-B8BA-41C1E50DBDB1}" type="pres">
      <dgm:prSet presAssocID="{E9EC4271-3722-40BB-AFD1-D865E13D8554}" presName="middleNode" presStyleCnt="0"/>
      <dgm:spPr/>
    </dgm:pt>
    <dgm:pt modelId="{83129287-E0AE-4381-B4C3-0947C02B962A}" type="pres">
      <dgm:prSet presAssocID="{E9EC4271-3722-40BB-AFD1-D865E13D8554}" presName="padding" presStyleLbl="node1" presStyleIdx="2" presStyleCnt="8"/>
      <dgm:spPr/>
    </dgm:pt>
    <dgm:pt modelId="{22E3093D-FAC0-421D-9540-77A611C3889F}" type="pres">
      <dgm:prSet presAssocID="{E9EC4271-3722-40BB-AFD1-D865E13D8554}" presName="shape" presStyleLbl="node1" presStyleIdx="3" presStyleCnt="8" custScaleX="163129" custScaleY="117295" custLinFactNeighborX="-13221" custLinFactNeighborY="-372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9610F74C-2B72-4221-AE49-72AA23817B4A}" type="pres">
      <dgm:prSet presAssocID="{961DD978-5D12-4CE3-9F71-83CC91FD4537}" presName="sibTrans" presStyleLbl="sibTrans2D1" presStyleIdx="3" presStyleCnt="7"/>
      <dgm:spPr/>
      <dgm:t>
        <a:bodyPr/>
        <a:lstStyle/>
        <a:p>
          <a:endParaRPr lang="es-PE"/>
        </a:p>
      </dgm:t>
    </dgm:pt>
    <dgm:pt modelId="{EB2B915A-91B3-49D9-9CC2-B975D2590E84}" type="pres">
      <dgm:prSet presAssocID="{A98F26DC-17D1-48AA-B7A5-AFADE3B17FEB}" presName="middleNode" presStyleCnt="0"/>
      <dgm:spPr/>
    </dgm:pt>
    <dgm:pt modelId="{D868109B-9073-4C1E-A33D-3E5AC57D0C2E}" type="pres">
      <dgm:prSet presAssocID="{A98F26DC-17D1-48AA-B7A5-AFADE3B17FEB}" presName="padding" presStyleLbl="node1" presStyleIdx="3" presStyleCnt="8"/>
      <dgm:spPr/>
    </dgm:pt>
    <dgm:pt modelId="{CEC3ED83-A83C-458A-9CF6-236A40027A13}" type="pres">
      <dgm:prSet presAssocID="{A98F26DC-17D1-48AA-B7A5-AFADE3B17FEB}" presName="shape" presStyleLbl="node1" presStyleIdx="4" presStyleCnt="8" custScaleX="159563" custScaleY="149412" custLinFactNeighborX="-23380" custLinFactNeighborY="-537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25E6B4FD-9D0C-4004-A0CC-2357E4BDA3DE}" type="pres">
      <dgm:prSet presAssocID="{281EFD99-BD5A-4F7E-9257-517F590B4656}" presName="sibTrans" presStyleLbl="sibTrans2D1" presStyleIdx="4" presStyleCnt="7" custAng="21564061"/>
      <dgm:spPr/>
      <dgm:t>
        <a:bodyPr/>
        <a:lstStyle/>
        <a:p>
          <a:endParaRPr lang="es-PE"/>
        </a:p>
      </dgm:t>
    </dgm:pt>
    <dgm:pt modelId="{50A2DE35-30B2-4BBE-ACA6-092BB83DFB02}" type="pres">
      <dgm:prSet presAssocID="{E7270808-1496-406D-8B20-6D04C038271A}" presName="middleNode" presStyleCnt="0"/>
      <dgm:spPr/>
    </dgm:pt>
    <dgm:pt modelId="{5E756A8E-F55D-4811-B45B-6C5A052976EC}" type="pres">
      <dgm:prSet presAssocID="{E7270808-1496-406D-8B20-6D04C038271A}" presName="padding" presStyleLbl="node1" presStyleIdx="4" presStyleCnt="8"/>
      <dgm:spPr/>
    </dgm:pt>
    <dgm:pt modelId="{65D8CFE8-7CA6-48B5-B231-5EDBAEF57307}" type="pres">
      <dgm:prSet presAssocID="{E7270808-1496-406D-8B20-6D04C038271A}" presName="shape" presStyleLbl="node1" presStyleIdx="5" presStyleCnt="8" custScaleX="187338" custScaleY="119724" custLinFactNeighborX="-25546" custLinFactNeighborY="-591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7373607C-126F-492F-B954-00AFC0CC6408}" type="pres">
      <dgm:prSet presAssocID="{8B16A0F6-D36C-4308-944A-1E16C2C1C8FB}" presName="sibTrans" presStyleLbl="sibTrans2D1" presStyleIdx="5" presStyleCnt="7"/>
      <dgm:spPr/>
      <dgm:t>
        <a:bodyPr/>
        <a:lstStyle/>
        <a:p>
          <a:endParaRPr lang="es-PE"/>
        </a:p>
      </dgm:t>
    </dgm:pt>
    <dgm:pt modelId="{E2CCC620-80FA-439C-BD3D-9E66413EA994}" type="pres">
      <dgm:prSet presAssocID="{7E910E99-D792-4F0C-A6E9-5E9065A46B99}" presName="middleNode" presStyleCnt="0"/>
      <dgm:spPr/>
    </dgm:pt>
    <dgm:pt modelId="{012675E9-7D95-40A5-9864-54B70D04C34F}" type="pres">
      <dgm:prSet presAssocID="{7E910E99-D792-4F0C-A6E9-5E9065A46B99}" presName="padding" presStyleLbl="node1" presStyleIdx="5" presStyleCnt="8"/>
      <dgm:spPr/>
    </dgm:pt>
    <dgm:pt modelId="{207FB10B-6E4D-4BE1-8466-3ACB209DFC9E}" type="pres">
      <dgm:prSet presAssocID="{7E910E99-D792-4F0C-A6E9-5E9065A46B99}" presName="shape" presStyleLbl="node1" presStyleIdx="6" presStyleCnt="8" custScaleX="150681" custScaleY="136869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CD07C3EB-387E-45CD-A792-01255F736C4B}" type="pres">
      <dgm:prSet presAssocID="{3A64985F-05CB-4D54-B088-C7F237757179}" presName="sibTrans" presStyleLbl="sibTrans2D1" presStyleIdx="6" presStyleCnt="7"/>
      <dgm:spPr/>
      <dgm:t>
        <a:bodyPr/>
        <a:lstStyle/>
        <a:p>
          <a:endParaRPr lang="es-PE"/>
        </a:p>
      </dgm:t>
    </dgm:pt>
    <dgm:pt modelId="{37DDE366-9757-4B0A-8089-D65167F06ADD}" type="pres">
      <dgm:prSet presAssocID="{1644D282-96A6-47D0-92F2-D99B01D2E490}" presName="lastNode" presStyleLbl="node1" presStyleIdx="7" presStyleCnt="8" custScaleX="128926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5FF6D2C9-8CBE-48C1-869A-F2F0E3CD83A3}" srcId="{C890B6DD-11FE-4722-AEEB-61B4588AB1E9}" destId="{1644D282-96A6-47D0-92F2-D99B01D2E490}" srcOrd="7" destOrd="0" parTransId="{AD3635CC-75CE-43FA-9786-DA83BE7F43E8}" sibTransId="{4B8D54A6-1B5D-4F12-9689-760BDE3E751A}"/>
    <dgm:cxn modelId="{DC518D69-C5BE-472C-B7D5-332C43A1F791}" type="presOf" srcId="{A98F26DC-17D1-48AA-B7A5-AFADE3B17FEB}" destId="{CEC3ED83-A83C-458A-9CF6-236A40027A13}" srcOrd="0" destOrd="0" presId="urn:microsoft.com/office/officeart/2005/8/layout/bProcess2"/>
    <dgm:cxn modelId="{E2EFE2B2-3D21-4E8A-90E7-626DF8C56433}" srcId="{C890B6DD-11FE-4722-AEEB-61B4588AB1E9}" destId="{586E2431-2FF0-4D39-9D51-07FEAB0A04AD}" srcOrd="0" destOrd="0" parTransId="{27CC114E-6B17-49AE-A4C2-87F851848488}" sibTransId="{7B54C61C-8917-4C8F-A99F-38FA590BE115}"/>
    <dgm:cxn modelId="{7091BF40-A1F2-4516-8546-25EEE9FB1883}" type="presOf" srcId="{E9EC4271-3722-40BB-AFD1-D865E13D8554}" destId="{22E3093D-FAC0-421D-9540-77A611C3889F}" srcOrd="0" destOrd="0" presId="urn:microsoft.com/office/officeart/2005/8/layout/bProcess2"/>
    <dgm:cxn modelId="{184FC470-A867-4966-8849-92F082F4C1B8}" type="presOf" srcId="{9B9E1C84-377F-4413-A334-256AB88E37DB}" destId="{DA89DEB8-6AEE-49F8-B22C-221B5C0021E7}" srcOrd="0" destOrd="0" presId="urn:microsoft.com/office/officeart/2005/8/layout/bProcess2"/>
    <dgm:cxn modelId="{03A51F08-F98D-4B68-B56F-067189433E6A}" srcId="{C890B6DD-11FE-4722-AEEB-61B4588AB1E9}" destId="{E9EC4271-3722-40BB-AFD1-D865E13D8554}" srcOrd="3" destOrd="0" parTransId="{91035A53-82B7-4A99-9104-3BDC4A3F6006}" sibTransId="{961DD978-5D12-4CE3-9F71-83CC91FD4537}"/>
    <dgm:cxn modelId="{9DD4C91A-C3FA-4235-B392-1A094EA63D52}" srcId="{C890B6DD-11FE-4722-AEEB-61B4588AB1E9}" destId="{E7270808-1496-406D-8B20-6D04C038271A}" srcOrd="5" destOrd="0" parTransId="{172E3FDA-D0E4-451E-A9F4-66BBE0919DC7}" sibTransId="{8B16A0F6-D36C-4308-944A-1E16C2C1C8FB}"/>
    <dgm:cxn modelId="{AA5A79A9-088F-4F0C-8505-C7291905846B}" type="presOf" srcId="{C890B6DD-11FE-4722-AEEB-61B4588AB1E9}" destId="{C4BBC210-D791-4997-94DC-5DEE43A41B51}" srcOrd="0" destOrd="0" presId="urn:microsoft.com/office/officeart/2005/8/layout/bProcess2"/>
    <dgm:cxn modelId="{5A3421BB-8385-4CF3-A28B-832E34F46DC7}" type="presOf" srcId="{E7270808-1496-406D-8B20-6D04C038271A}" destId="{65D8CFE8-7CA6-48B5-B231-5EDBAEF57307}" srcOrd="0" destOrd="0" presId="urn:microsoft.com/office/officeart/2005/8/layout/bProcess2"/>
    <dgm:cxn modelId="{CE99C984-5274-46C3-B650-C7F04C458D24}" type="presOf" srcId="{1644D282-96A6-47D0-92F2-D99B01D2E490}" destId="{37DDE366-9757-4B0A-8089-D65167F06ADD}" srcOrd="0" destOrd="0" presId="urn:microsoft.com/office/officeart/2005/8/layout/bProcess2"/>
    <dgm:cxn modelId="{6C084049-D236-4A77-9875-C702CECB807E}" srcId="{C890B6DD-11FE-4722-AEEB-61B4588AB1E9}" destId="{239A051A-21B8-4375-8F34-A36184FAEAE9}" srcOrd="2" destOrd="0" parTransId="{8C80B0DE-DCA4-45C0-9391-3BF7C13624AD}" sibTransId="{9B9E1C84-377F-4413-A334-256AB88E37DB}"/>
    <dgm:cxn modelId="{02817719-241F-46E7-AAA7-FCD3FBBE8E13}" type="presOf" srcId="{586E2431-2FF0-4D39-9D51-07FEAB0A04AD}" destId="{115DA18E-EC63-462F-841D-316BDDDC57DA}" srcOrd="0" destOrd="0" presId="urn:microsoft.com/office/officeart/2005/8/layout/bProcess2"/>
    <dgm:cxn modelId="{0D1F51B7-B726-4E6D-9E38-F9A4AAE3ECB5}" type="presOf" srcId="{5EE06C2A-166B-48FF-BD22-96A752E25459}" destId="{B753E234-6086-4A86-A6FE-D7A002E90C06}" srcOrd="0" destOrd="0" presId="urn:microsoft.com/office/officeart/2005/8/layout/bProcess2"/>
    <dgm:cxn modelId="{313ECF27-D523-4446-A0B7-941735D54B5D}" srcId="{C890B6DD-11FE-4722-AEEB-61B4588AB1E9}" destId="{5EE06C2A-166B-48FF-BD22-96A752E25459}" srcOrd="1" destOrd="0" parTransId="{7061E44C-1676-4236-91AC-63C3E35DDE59}" sibTransId="{AF9BA666-D5DC-41C5-8A64-45DBDD9A9FB4}"/>
    <dgm:cxn modelId="{2C5C02FA-67AA-4639-BD83-8EDB9AF8CE9B}" type="presOf" srcId="{3A64985F-05CB-4D54-B088-C7F237757179}" destId="{CD07C3EB-387E-45CD-A792-01255F736C4B}" srcOrd="0" destOrd="0" presId="urn:microsoft.com/office/officeart/2005/8/layout/bProcess2"/>
    <dgm:cxn modelId="{07646602-2B0C-4623-93C2-C21B47C8407A}" type="presOf" srcId="{7B54C61C-8917-4C8F-A99F-38FA590BE115}" destId="{BF0995F2-EE21-416D-A29F-193762A86A37}" srcOrd="0" destOrd="0" presId="urn:microsoft.com/office/officeart/2005/8/layout/bProcess2"/>
    <dgm:cxn modelId="{96B38F4A-2A4A-4444-89D6-F54F5CFC4892}" type="presOf" srcId="{961DD978-5D12-4CE3-9F71-83CC91FD4537}" destId="{9610F74C-2B72-4221-AE49-72AA23817B4A}" srcOrd="0" destOrd="0" presId="urn:microsoft.com/office/officeart/2005/8/layout/bProcess2"/>
    <dgm:cxn modelId="{3F4E8069-A0D8-4299-9AA8-804537B80127}" srcId="{C890B6DD-11FE-4722-AEEB-61B4588AB1E9}" destId="{A98F26DC-17D1-48AA-B7A5-AFADE3B17FEB}" srcOrd="4" destOrd="0" parTransId="{93FDC486-E9EF-4DA5-9639-F4367851236F}" sibTransId="{281EFD99-BD5A-4F7E-9257-517F590B4656}"/>
    <dgm:cxn modelId="{CC33462B-5AAA-441D-B09C-638FC14F8377}" type="presOf" srcId="{239A051A-21B8-4375-8F34-A36184FAEAE9}" destId="{2B6C44ED-FF6C-460B-B953-9EA10554CE22}" srcOrd="0" destOrd="0" presId="urn:microsoft.com/office/officeart/2005/8/layout/bProcess2"/>
    <dgm:cxn modelId="{6AEC1AB5-7BA5-43AF-ADAF-912FEBB695E5}" type="presOf" srcId="{7E910E99-D792-4F0C-A6E9-5E9065A46B99}" destId="{207FB10B-6E4D-4BE1-8466-3ACB209DFC9E}" srcOrd="0" destOrd="0" presId="urn:microsoft.com/office/officeart/2005/8/layout/bProcess2"/>
    <dgm:cxn modelId="{88892339-140F-499B-88F3-5CDF6F26301D}" srcId="{C890B6DD-11FE-4722-AEEB-61B4588AB1E9}" destId="{7E910E99-D792-4F0C-A6E9-5E9065A46B99}" srcOrd="6" destOrd="0" parTransId="{ACAC07E5-6BF2-43EE-8285-D9E24488E94D}" sibTransId="{3A64985F-05CB-4D54-B088-C7F237757179}"/>
    <dgm:cxn modelId="{0262C085-4D0E-45BF-96F5-CBBFA270DD17}" type="presOf" srcId="{AF9BA666-D5DC-41C5-8A64-45DBDD9A9FB4}" destId="{4786B91D-E37D-4355-871B-E6F2C98F7B22}" srcOrd="0" destOrd="0" presId="urn:microsoft.com/office/officeart/2005/8/layout/bProcess2"/>
    <dgm:cxn modelId="{78727DAA-99F2-41A9-BF72-AEA08144982E}" type="presOf" srcId="{8B16A0F6-D36C-4308-944A-1E16C2C1C8FB}" destId="{7373607C-126F-492F-B954-00AFC0CC6408}" srcOrd="0" destOrd="0" presId="urn:microsoft.com/office/officeart/2005/8/layout/bProcess2"/>
    <dgm:cxn modelId="{77777EAC-FAD0-4521-A14D-6D92DB8D5AAB}" type="presOf" srcId="{281EFD99-BD5A-4F7E-9257-517F590B4656}" destId="{25E6B4FD-9D0C-4004-A0CC-2357E4BDA3DE}" srcOrd="0" destOrd="0" presId="urn:microsoft.com/office/officeart/2005/8/layout/bProcess2"/>
    <dgm:cxn modelId="{B424CFF8-4942-4CD0-9495-52B24E23E21A}" type="presParOf" srcId="{C4BBC210-D791-4997-94DC-5DEE43A41B51}" destId="{115DA18E-EC63-462F-841D-316BDDDC57DA}" srcOrd="0" destOrd="0" presId="urn:microsoft.com/office/officeart/2005/8/layout/bProcess2"/>
    <dgm:cxn modelId="{DA47F0F1-138C-4A1A-9049-EE2BEC3CABBE}" type="presParOf" srcId="{C4BBC210-D791-4997-94DC-5DEE43A41B51}" destId="{BF0995F2-EE21-416D-A29F-193762A86A37}" srcOrd="1" destOrd="0" presId="urn:microsoft.com/office/officeart/2005/8/layout/bProcess2"/>
    <dgm:cxn modelId="{909AE84A-1F12-4C1F-B3ED-110F61FB5BC3}" type="presParOf" srcId="{C4BBC210-D791-4997-94DC-5DEE43A41B51}" destId="{873D003D-ADAE-4122-84D7-B8C5451590F4}" srcOrd="2" destOrd="0" presId="urn:microsoft.com/office/officeart/2005/8/layout/bProcess2"/>
    <dgm:cxn modelId="{0D01B9DA-5F5C-4ADD-8D21-B7AA3AE614B1}" type="presParOf" srcId="{873D003D-ADAE-4122-84D7-B8C5451590F4}" destId="{2421FA73-16B8-44C3-BFFF-F0221C795D61}" srcOrd="0" destOrd="0" presId="urn:microsoft.com/office/officeart/2005/8/layout/bProcess2"/>
    <dgm:cxn modelId="{E882E0C5-D985-4B19-9FE0-A9283A25CC4E}" type="presParOf" srcId="{873D003D-ADAE-4122-84D7-B8C5451590F4}" destId="{B753E234-6086-4A86-A6FE-D7A002E90C06}" srcOrd="1" destOrd="0" presId="urn:microsoft.com/office/officeart/2005/8/layout/bProcess2"/>
    <dgm:cxn modelId="{C0A3671E-0BC5-4B45-B4EE-403F0F6816AF}" type="presParOf" srcId="{C4BBC210-D791-4997-94DC-5DEE43A41B51}" destId="{4786B91D-E37D-4355-871B-E6F2C98F7B22}" srcOrd="3" destOrd="0" presId="urn:microsoft.com/office/officeart/2005/8/layout/bProcess2"/>
    <dgm:cxn modelId="{14E843C5-181C-4B16-823A-730DC2E9DB74}" type="presParOf" srcId="{C4BBC210-D791-4997-94DC-5DEE43A41B51}" destId="{37C78137-3622-4F00-9EA0-BAC0AA11237D}" srcOrd="4" destOrd="0" presId="urn:microsoft.com/office/officeart/2005/8/layout/bProcess2"/>
    <dgm:cxn modelId="{FCD49141-F777-49E5-905D-CA63E1B9A0B3}" type="presParOf" srcId="{37C78137-3622-4F00-9EA0-BAC0AA11237D}" destId="{B2C588D8-5EDC-4CF6-90A4-4D32515D6622}" srcOrd="0" destOrd="0" presId="urn:microsoft.com/office/officeart/2005/8/layout/bProcess2"/>
    <dgm:cxn modelId="{3DAC679C-2C3B-41E2-B2F8-33B0CE78C10B}" type="presParOf" srcId="{37C78137-3622-4F00-9EA0-BAC0AA11237D}" destId="{2B6C44ED-FF6C-460B-B953-9EA10554CE22}" srcOrd="1" destOrd="0" presId="urn:microsoft.com/office/officeart/2005/8/layout/bProcess2"/>
    <dgm:cxn modelId="{16F14190-2FE3-4137-B217-8BF749B26CB3}" type="presParOf" srcId="{C4BBC210-D791-4997-94DC-5DEE43A41B51}" destId="{DA89DEB8-6AEE-49F8-B22C-221B5C0021E7}" srcOrd="5" destOrd="0" presId="urn:microsoft.com/office/officeart/2005/8/layout/bProcess2"/>
    <dgm:cxn modelId="{2DD71F83-892B-4DE1-8A7F-79013F02284F}" type="presParOf" srcId="{C4BBC210-D791-4997-94DC-5DEE43A41B51}" destId="{330DB39A-61C8-4FFF-B8BA-41C1E50DBDB1}" srcOrd="6" destOrd="0" presId="urn:microsoft.com/office/officeart/2005/8/layout/bProcess2"/>
    <dgm:cxn modelId="{D211B5B3-689C-4583-8ABE-D71F1EB32CC8}" type="presParOf" srcId="{330DB39A-61C8-4FFF-B8BA-41C1E50DBDB1}" destId="{83129287-E0AE-4381-B4C3-0947C02B962A}" srcOrd="0" destOrd="0" presId="urn:microsoft.com/office/officeart/2005/8/layout/bProcess2"/>
    <dgm:cxn modelId="{2BED0F54-7860-4DE2-9778-797D78D060F3}" type="presParOf" srcId="{330DB39A-61C8-4FFF-B8BA-41C1E50DBDB1}" destId="{22E3093D-FAC0-421D-9540-77A611C3889F}" srcOrd="1" destOrd="0" presId="urn:microsoft.com/office/officeart/2005/8/layout/bProcess2"/>
    <dgm:cxn modelId="{927BDE2D-FFDD-4152-9C17-6A2556E794BE}" type="presParOf" srcId="{C4BBC210-D791-4997-94DC-5DEE43A41B51}" destId="{9610F74C-2B72-4221-AE49-72AA23817B4A}" srcOrd="7" destOrd="0" presId="urn:microsoft.com/office/officeart/2005/8/layout/bProcess2"/>
    <dgm:cxn modelId="{40F44200-9C84-4801-82CB-553C75C5570E}" type="presParOf" srcId="{C4BBC210-D791-4997-94DC-5DEE43A41B51}" destId="{EB2B915A-91B3-49D9-9CC2-B975D2590E84}" srcOrd="8" destOrd="0" presId="urn:microsoft.com/office/officeart/2005/8/layout/bProcess2"/>
    <dgm:cxn modelId="{F3C68652-5C15-46BD-8CD1-847FE00BA717}" type="presParOf" srcId="{EB2B915A-91B3-49D9-9CC2-B975D2590E84}" destId="{D868109B-9073-4C1E-A33D-3E5AC57D0C2E}" srcOrd="0" destOrd="0" presId="urn:microsoft.com/office/officeart/2005/8/layout/bProcess2"/>
    <dgm:cxn modelId="{C9EBA8C8-292E-4AFC-9F55-074AEB190EB4}" type="presParOf" srcId="{EB2B915A-91B3-49D9-9CC2-B975D2590E84}" destId="{CEC3ED83-A83C-458A-9CF6-236A40027A13}" srcOrd="1" destOrd="0" presId="urn:microsoft.com/office/officeart/2005/8/layout/bProcess2"/>
    <dgm:cxn modelId="{38074EE9-4DF7-4C42-B4F5-91778E05D8E3}" type="presParOf" srcId="{C4BBC210-D791-4997-94DC-5DEE43A41B51}" destId="{25E6B4FD-9D0C-4004-A0CC-2357E4BDA3DE}" srcOrd="9" destOrd="0" presId="urn:microsoft.com/office/officeart/2005/8/layout/bProcess2"/>
    <dgm:cxn modelId="{B1ECE42E-B9EA-4031-B3FA-8DDC77DE3B5C}" type="presParOf" srcId="{C4BBC210-D791-4997-94DC-5DEE43A41B51}" destId="{50A2DE35-30B2-4BBE-ACA6-092BB83DFB02}" srcOrd="10" destOrd="0" presId="urn:microsoft.com/office/officeart/2005/8/layout/bProcess2"/>
    <dgm:cxn modelId="{8A362097-5DB0-45A9-AEC7-FDEED4F2F6A8}" type="presParOf" srcId="{50A2DE35-30B2-4BBE-ACA6-092BB83DFB02}" destId="{5E756A8E-F55D-4811-B45B-6C5A052976EC}" srcOrd="0" destOrd="0" presId="urn:microsoft.com/office/officeart/2005/8/layout/bProcess2"/>
    <dgm:cxn modelId="{52FC8CF2-7D1E-41F1-B78B-5EAB557BAFF7}" type="presParOf" srcId="{50A2DE35-30B2-4BBE-ACA6-092BB83DFB02}" destId="{65D8CFE8-7CA6-48B5-B231-5EDBAEF57307}" srcOrd="1" destOrd="0" presId="urn:microsoft.com/office/officeart/2005/8/layout/bProcess2"/>
    <dgm:cxn modelId="{8AC4587F-A0DC-4818-B7A5-5B512B44CA71}" type="presParOf" srcId="{C4BBC210-D791-4997-94DC-5DEE43A41B51}" destId="{7373607C-126F-492F-B954-00AFC0CC6408}" srcOrd="11" destOrd="0" presId="urn:microsoft.com/office/officeart/2005/8/layout/bProcess2"/>
    <dgm:cxn modelId="{3973698C-3B15-4B57-BB29-FCBC283C5DF5}" type="presParOf" srcId="{C4BBC210-D791-4997-94DC-5DEE43A41B51}" destId="{E2CCC620-80FA-439C-BD3D-9E66413EA994}" srcOrd="12" destOrd="0" presId="urn:microsoft.com/office/officeart/2005/8/layout/bProcess2"/>
    <dgm:cxn modelId="{59262A9F-A7A4-4038-8F4C-3E26838787A7}" type="presParOf" srcId="{E2CCC620-80FA-439C-BD3D-9E66413EA994}" destId="{012675E9-7D95-40A5-9864-54B70D04C34F}" srcOrd="0" destOrd="0" presId="urn:microsoft.com/office/officeart/2005/8/layout/bProcess2"/>
    <dgm:cxn modelId="{D3E2C386-CB0F-45DB-B76B-3FAD079B4E3D}" type="presParOf" srcId="{E2CCC620-80FA-439C-BD3D-9E66413EA994}" destId="{207FB10B-6E4D-4BE1-8466-3ACB209DFC9E}" srcOrd="1" destOrd="0" presId="urn:microsoft.com/office/officeart/2005/8/layout/bProcess2"/>
    <dgm:cxn modelId="{C7A4D46C-0BB1-4FB0-A4DC-7F33C0B00013}" type="presParOf" srcId="{C4BBC210-D791-4997-94DC-5DEE43A41B51}" destId="{CD07C3EB-387E-45CD-A792-01255F736C4B}" srcOrd="13" destOrd="0" presId="urn:microsoft.com/office/officeart/2005/8/layout/bProcess2"/>
    <dgm:cxn modelId="{76AFCD1D-E681-42F6-A8CD-4D0AB2FB8EE2}" type="presParOf" srcId="{C4BBC210-D791-4997-94DC-5DEE43A41B51}" destId="{37DDE366-9757-4B0A-8089-D65167F06ADD}" srcOrd="14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837D3B-F38F-45BF-BB98-589316E71D56}" type="doc">
      <dgm:prSet loTypeId="urn:microsoft.com/office/officeart/2005/8/layout/arrow6" loCatId="process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s-PE"/>
        </a:p>
      </dgm:t>
    </dgm:pt>
    <dgm:pt modelId="{3541B307-1D2C-4EFB-9C54-496D40FB8933}">
      <dgm:prSet phldrT="[Texto]" custT="1"/>
      <dgm:spPr/>
      <dgm:t>
        <a:bodyPr/>
        <a:lstStyle/>
        <a:p>
          <a:pPr marL="179388" indent="-179388"/>
          <a:r>
            <a:rPr lang="es-ES_tradnl" sz="1800" b="1" dirty="0" smtClean="0"/>
            <a:t>1) </a:t>
          </a:r>
          <a:r>
            <a:rPr lang="es-ES_tradnl" sz="1800" b="1" u="sng" dirty="0" smtClean="0"/>
            <a:t>Madera</a:t>
          </a:r>
          <a:r>
            <a:rPr lang="es-ES_tradnl" sz="1800" b="1" dirty="0" smtClean="0"/>
            <a:t>: marcos, hoja (batiente), tableros, manijas, bisagras, jaladores, accesorios de </a:t>
          </a:r>
          <a:r>
            <a:rPr lang="es-ES_tradnl" sz="1800" b="1" u="sng" dirty="0" smtClean="0"/>
            <a:t>fijación</a:t>
          </a:r>
          <a:r>
            <a:rPr lang="es-ES_tradnl" sz="1800" b="1" dirty="0" smtClean="0"/>
            <a:t>. </a:t>
          </a:r>
          <a:r>
            <a:rPr lang="es-ES" sz="1800" b="1" dirty="0" smtClean="0"/>
            <a:t>Reposición de vidrios.</a:t>
          </a:r>
          <a:endParaRPr lang="es-PE" sz="1800" b="1" dirty="0"/>
        </a:p>
      </dgm:t>
    </dgm:pt>
    <dgm:pt modelId="{43DD3307-558A-4A8A-9873-7CEAB9196E18}" type="parTrans" cxnId="{0369ED70-F595-42B2-815E-63A58EE932ED}">
      <dgm:prSet/>
      <dgm:spPr/>
      <dgm:t>
        <a:bodyPr/>
        <a:lstStyle/>
        <a:p>
          <a:endParaRPr lang="es-PE" sz="1600"/>
        </a:p>
      </dgm:t>
    </dgm:pt>
    <dgm:pt modelId="{0CC8983D-D96C-4C33-9D6D-1A3EF79BBFFB}" type="sibTrans" cxnId="{0369ED70-F595-42B2-815E-63A58EE932ED}">
      <dgm:prSet custT="1"/>
      <dgm:spPr/>
      <dgm:t>
        <a:bodyPr/>
        <a:lstStyle/>
        <a:p>
          <a:endParaRPr lang="es-PE" sz="2400"/>
        </a:p>
      </dgm:t>
    </dgm:pt>
    <dgm:pt modelId="{5754B1F6-40C2-4F06-84FA-D15E3EC55C37}">
      <dgm:prSet phldrT="[Texto]" custT="1"/>
      <dgm:spPr/>
      <dgm:t>
        <a:bodyPr/>
        <a:lstStyle/>
        <a:p>
          <a:pPr marL="179388" indent="-179388"/>
          <a:r>
            <a:rPr lang="es-MX" sz="1800" b="1" u="none" dirty="0" smtClean="0"/>
            <a:t>2) </a:t>
          </a:r>
          <a:r>
            <a:rPr lang="es-ES_tradnl" sz="1800" b="1" u="sng" dirty="0" smtClean="0"/>
            <a:t>Fierro</a:t>
          </a:r>
          <a:r>
            <a:rPr lang="es-ES" sz="1800" b="1" u="sng" dirty="0" smtClean="0"/>
            <a:t>: </a:t>
          </a:r>
          <a:r>
            <a:rPr lang="es-ES" sz="1800" b="1" dirty="0" smtClean="0"/>
            <a:t>Planchas metálicas, bisagras, jaladores, marcos, accesorios de fijación. Reposición de vidrios.</a:t>
          </a:r>
          <a:endParaRPr lang="es-PE" sz="1800" b="1" dirty="0"/>
        </a:p>
      </dgm:t>
    </dgm:pt>
    <dgm:pt modelId="{4FFD74C8-EBFF-4611-B712-25CAB0AE8346}" type="sibTrans" cxnId="{BC4779FF-BE13-412C-9A04-F87863BED3AB}">
      <dgm:prSet custT="1"/>
      <dgm:spPr/>
      <dgm:t>
        <a:bodyPr/>
        <a:lstStyle/>
        <a:p>
          <a:endParaRPr lang="es-PE" sz="2400"/>
        </a:p>
      </dgm:t>
    </dgm:pt>
    <dgm:pt modelId="{5156436A-0EA5-44EC-B019-AC6A5ED58C52}" type="parTrans" cxnId="{BC4779FF-BE13-412C-9A04-F87863BED3AB}">
      <dgm:prSet/>
      <dgm:spPr/>
      <dgm:t>
        <a:bodyPr/>
        <a:lstStyle/>
        <a:p>
          <a:endParaRPr lang="es-PE" sz="1600"/>
        </a:p>
      </dgm:t>
    </dgm:pt>
    <dgm:pt modelId="{9499BF22-97B7-4BE3-9E19-37448BC5CCBD}" type="pres">
      <dgm:prSet presAssocID="{78837D3B-F38F-45BF-BB98-589316E71D56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C1D093AE-4665-4CE5-B160-4D5193267254}" type="pres">
      <dgm:prSet presAssocID="{78837D3B-F38F-45BF-BB98-589316E71D56}" presName="ribbon" presStyleLbl="node1" presStyleIdx="0" presStyleCnt="1"/>
      <dgm:spPr/>
      <dgm:t>
        <a:bodyPr/>
        <a:lstStyle/>
        <a:p>
          <a:endParaRPr lang="es-PE"/>
        </a:p>
      </dgm:t>
    </dgm:pt>
    <dgm:pt modelId="{5F7CD1BC-E27D-4CF5-8CEE-6371AE369936}" type="pres">
      <dgm:prSet presAssocID="{78837D3B-F38F-45BF-BB98-589316E71D56}" presName="leftArrowText" presStyleLbl="node1" presStyleIdx="0" presStyleCnt="1" custScaleX="106335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0FFECB46-8BD9-402A-848E-16958E043360}" type="pres">
      <dgm:prSet presAssocID="{78837D3B-F38F-45BF-BB98-589316E71D56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0D4A193E-0EA2-4439-B6BD-1CCADDE8AF0D}" type="presOf" srcId="{5754B1F6-40C2-4F06-84FA-D15E3EC55C37}" destId="{0FFECB46-8BD9-402A-848E-16958E043360}" srcOrd="0" destOrd="0" presId="urn:microsoft.com/office/officeart/2005/8/layout/arrow6"/>
    <dgm:cxn modelId="{7B6729B5-16FF-4731-BFDC-35596F17DDE2}" type="presOf" srcId="{78837D3B-F38F-45BF-BB98-589316E71D56}" destId="{9499BF22-97B7-4BE3-9E19-37448BC5CCBD}" srcOrd="0" destOrd="0" presId="urn:microsoft.com/office/officeart/2005/8/layout/arrow6"/>
    <dgm:cxn modelId="{93A69DBF-4AC7-4369-B295-4F616989B2AD}" type="presOf" srcId="{3541B307-1D2C-4EFB-9C54-496D40FB8933}" destId="{5F7CD1BC-E27D-4CF5-8CEE-6371AE369936}" srcOrd="0" destOrd="0" presId="urn:microsoft.com/office/officeart/2005/8/layout/arrow6"/>
    <dgm:cxn modelId="{BC4779FF-BE13-412C-9A04-F87863BED3AB}" srcId="{78837D3B-F38F-45BF-BB98-589316E71D56}" destId="{5754B1F6-40C2-4F06-84FA-D15E3EC55C37}" srcOrd="1" destOrd="0" parTransId="{5156436A-0EA5-44EC-B019-AC6A5ED58C52}" sibTransId="{4FFD74C8-EBFF-4611-B712-25CAB0AE8346}"/>
    <dgm:cxn modelId="{0369ED70-F595-42B2-815E-63A58EE932ED}" srcId="{78837D3B-F38F-45BF-BB98-589316E71D56}" destId="{3541B307-1D2C-4EFB-9C54-496D40FB8933}" srcOrd="0" destOrd="0" parTransId="{43DD3307-558A-4A8A-9873-7CEAB9196E18}" sibTransId="{0CC8983D-D96C-4C33-9D6D-1A3EF79BBFFB}"/>
    <dgm:cxn modelId="{912F3C41-E827-4A21-843C-1A44AD9028AB}" type="presParOf" srcId="{9499BF22-97B7-4BE3-9E19-37448BC5CCBD}" destId="{C1D093AE-4665-4CE5-B160-4D5193267254}" srcOrd="0" destOrd="0" presId="urn:microsoft.com/office/officeart/2005/8/layout/arrow6"/>
    <dgm:cxn modelId="{84F6C9BA-B1EE-4A0B-8025-E23482D3938E}" type="presParOf" srcId="{9499BF22-97B7-4BE3-9E19-37448BC5CCBD}" destId="{5F7CD1BC-E27D-4CF5-8CEE-6371AE369936}" srcOrd="1" destOrd="0" presId="urn:microsoft.com/office/officeart/2005/8/layout/arrow6"/>
    <dgm:cxn modelId="{A79CDB21-2A28-4FF7-9BA2-C8BA70BC2433}" type="presParOf" srcId="{9499BF22-97B7-4BE3-9E19-37448BC5CCBD}" destId="{0FFECB46-8BD9-402A-848E-16958E043360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E61D745-70F6-416F-A06F-25DAB61F7C95}" type="doc">
      <dgm:prSet loTypeId="urn:microsoft.com/office/officeart/2005/8/layout/cycle2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PE"/>
        </a:p>
      </dgm:t>
    </dgm:pt>
    <dgm:pt modelId="{29E20DCF-A12C-4AB7-9E26-1B05F960D2A3}">
      <dgm:prSet phldrT="[Texto]" custT="1"/>
      <dgm:spPr/>
      <dgm:t>
        <a:bodyPr/>
        <a:lstStyle/>
        <a:p>
          <a:r>
            <a:rPr lang="es-ES_tradnl" sz="1200" dirty="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Si se va realizar la reposición de la ventana de madera , se recomienda que sea de madera tornillo y/o cedro (sierra) por ser una madera estructural.</a:t>
          </a:r>
          <a:endParaRPr lang="es-PE" sz="1200" dirty="0"/>
        </a:p>
      </dgm:t>
    </dgm:pt>
    <dgm:pt modelId="{BAFCC51D-007C-416C-A6CB-91325742FD82}" type="parTrans" cxnId="{135AC44B-B3FC-4FD6-9F14-421B6E96BE32}">
      <dgm:prSet/>
      <dgm:spPr/>
      <dgm:t>
        <a:bodyPr/>
        <a:lstStyle/>
        <a:p>
          <a:endParaRPr lang="es-PE"/>
        </a:p>
      </dgm:t>
    </dgm:pt>
    <dgm:pt modelId="{ADE8E23A-57DF-4436-9972-C4602B2E3D18}" type="sibTrans" cxnId="{135AC44B-B3FC-4FD6-9F14-421B6E96BE32}">
      <dgm:prSet/>
      <dgm:spPr/>
      <dgm:t>
        <a:bodyPr/>
        <a:lstStyle/>
        <a:p>
          <a:endParaRPr lang="es-PE"/>
        </a:p>
      </dgm:t>
    </dgm:pt>
    <dgm:pt modelId="{AC228EFF-978C-4498-B719-D2CF9012304B}">
      <dgm:prSet phldrT="[Texto]" custT="1"/>
      <dgm:spPr/>
      <dgm:t>
        <a:bodyPr/>
        <a:lstStyle/>
        <a:p>
          <a:r>
            <a:rPr lang="es-ES" sz="1200" dirty="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En ventanas metálicas se debe aplicar un  removedor de óxido, luego realizar un lijado para remover pinturas y óxidos, después aplicar la base </a:t>
          </a:r>
          <a:r>
            <a:rPr lang="es-ES" sz="1200" dirty="0" err="1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zincromato</a:t>
          </a:r>
          <a:r>
            <a:rPr lang="es-ES" sz="1200" dirty="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, para luego dar el acabado final con esmalte sintético.</a:t>
          </a:r>
          <a:endParaRPr lang="es-PE" sz="1200" dirty="0"/>
        </a:p>
      </dgm:t>
    </dgm:pt>
    <dgm:pt modelId="{D89632F1-F06A-4BD0-A897-B362890B69CC}" type="parTrans" cxnId="{CCD1C221-2A00-4581-BCAA-EF95DE70578A}">
      <dgm:prSet/>
      <dgm:spPr/>
      <dgm:t>
        <a:bodyPr/>
        <a:lstStyle/>
        <a:p>
          <a:endParaRPr lang="es-PE"/>
        </a:p>
      </dgm:t>
    </dgm:pt>
    <dgm:pt modelId="{A6E05B4E-5C9B-4AC9-898C-881C1CA87234}" type="sibTrans" cxnId="{CCD1C221-2A00-4581-BCAA-EF95DE70578A}">
      <dgm:prSet/>
      <dgm:spPr/>
      <dgm:t>
        <a:bodyPr/>
        <a:lstStyle/>
        <a:p>
          <a:endParaRPr lang="es-PE" sz="1000"/>
        </a:p>
      </dgm:t>
    </dgm:pt>
    <dgm:pt modelId="{2AC4A7A9-F755-4F84-A99D-466E4F58FED5}">
      <dgm:prSet phldrT="[Texto]" custT="1"/>
      <dgm:spPr/>
      <dgm:t>
        <a:bodyPr/>
        <a:lstStyle/>
        <a:p>
          <a:r>
            <a:rPr lang="es-ES" sz="1200" dirty="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Los marcos de las ventanas </a:t>
          </a:r>
        </a:p>
        <a:p>
          <a:r>
            <a:rPr lang="es-ES" sz="1200" dirty="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rPr>
            <a:t>deben ser impermeabilizadas con silicona en la parte interna y externa.</a:t>
          </a:r>
          <a:endParaRPr lang="es-PE" sz="1200" dirty="0"/>
        </a:p>
      </dgm:t>
    </dgm:pt>
    <dgm:pt modelId="{1302C825-AE66-4739-BA9C-BD7DAC6D4627}" type="parTrans" cxnId="{E617B5C6-FB9E-4160-A139-FBC4BAB9740C}">
      <dgm:prSet/>
      <dgm:spPr/>
      <dgm:t>
        <a:bodyPr/>
        <a:lstStyle/>
        <a:p>
          <a:endParaRPr lang="es-PE"/>
        </a:p>
      </dgm:t>
    </dgm:pt>
    <dgm:pt modelId="{79055BA3-9FD7-4149-AF49-743AFA5E7150}" type="sibTrans" cxnId="{E617B5C6-FB9E-4160-A139-FBC4BAB9740C}">
      <dgm:prSet/>
      <dgm:spPr/>
      <dgm:t>
        <a:bodyPr/>
        <a:lstStyle/>
        <a:p>
          <a:endParaRPr lang="es-PE"/>
        </a:p>
      </dgm:t>
    </dgm:pt>
    <dgm:pt modelId="{842409E1-E042-4BE9-906E-DC0D52265E5A}" type="pres">
      <dgm:prSet presAssocID="{FE61D745-70F6-416F-A06F-25DAB61F7C9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9AA813AF-9B40-4F4C-8BB1-0CF1680011B2}" type="pres">
      <dgm:prSet presAssocID="{29E20DCF-A12C-4AB7-9E26-1B05F960D2A3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9AE290B7-29FB-490F-BB83-825B17CF77B0}" type="pres">
      <dgm:prSet presAssocID="{ADE8E23A-57DF-4436-9972-C4602B2E3D18}" presName="sibTrans" presStyleLbl="sibTrans2D1" presStyleIdx="0" presStyleCnt="3"/>
      <dgm:spPr/>
      <dgm:t>
        <a:bodyPr/>
        <a:lstStyle/>
        <a:p>
          <a:endParaRPr lang="es-PE"/>
        </a:p>
      </dgm:t>
    </dgm:pt>
    <dgm:pt modelId="{50B3ED6D-2ACE-4F41-9082-6BD259DC9088}" type="pres">
      <dgm:prSet presAssocID="{ADE8E23A-57DF-4436-9972-C4602B2E3D18}" presName="connectorText" presStyleLbl="sibTrans2D1" presStyleIdx="0" presStyleCnt="3"/>
      <dgm:spPr/>
      <dgm:t>
        <a:bodyPr/>
        <a:lstStyle/>
        <a:p>
          <a:endParaRPr lang="es-PE"/>
        </a:p>
      </dgm:t>
    </dgm:pt>
    <dgm:pt modelId="{A0BAB988-497B-4E6E-BB91-C3B6066E60F1}" type="pres">
      <dgm:prSet presAssocID="{AC228EFF-978C-4498-B719-D2CF9012304B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397AD6D2-13C4-44E0-B08B-62A6B377C08E}" type="pres">
      <dgm:prSet presAssocID="{A6E05B4E-5C9B-4AC9-898C-881C1CA87234}" presName="sibTrans" presStyleLbl="sibTrans2D1" presStyleIdx="1" presStyleCnt="3"/>
      <dgm:spPr/>
      <dgm:t>
        <a:bodyPr/>
        <a:lstStyle/>
        <a:p>
          <a:endParaRPr lang="es-PE"/>
        </a:p>
      </dgm:t>
    </dgm:pt>
    <dgm:pt modelId="{C42C87C6-40B1-49C6-8837-72EA20F67192}" type="pres">
      <dgm:prSet presAssocID="{A6E05B4E-5C9B-4AC9-898C-881C1CA87234}" presName="connectorText" presStyleLbl="sibTrans2D1" presStyleIdx="1" presStyleCnt="3"/>
      <dgm:spPr/>
      <dgm:t>
        <a:bodyPr/>
        <a:lstStyle/>
        <a:p>
          <a:endParaRPr lang="es-PE"/>
        </a:p>
      </dgm:t>
    </dgm:pt>
    <dgm:pt modelId="{D2FD46FB-FBF9-44A6-AC55-445B4C2B06B7}" type="pres">
      <dgm:prSet presAssocID="{2AC4A7A9-F755-4F84-A99D-466E4F58FED5}" presName="node" presStyleLbl="node1" presStyleIdx="2" presStyleCnt="3" custRadScaleRad="99627" custRadScaleInc="-206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3A270265-CA74-4768-A1C0-2DE5D451A257}" type="pres">
      <dgm:prSet presAssocID="{79055BA3-9FD7-4149-AF49-743AFA5E7150}" presName="sibTrans" presStyleLbl="sibTrans2D1" presStyleIdx="2" presStyleCnt="3"/>
      <dgm:spPr/>
      <dgm:t>
        <a:bodyPr/>
        <a:lstStyle/>
        <a:p>
          <a:endParaRPr lang="es-PE"/>
        </a:p>
      </dgm:t>
    </dgm:pt>
    <dgm:pt modelId="{8A1A3990-7C81-4028-BCF9-B47A711C50AA}" type="pres">
      <dgm:prSet presAssocID="{79055BA3-9FD7-4149-AF49-743AFA5E7150}" presName="connectorText" presStyleLbl="sibTrans2D1" presStyleIdx="2" presStyleCnt="3"/>
      <dgm:spPr/>
      <dgm:t>
        <a:bodyPr/>
        <a:lstStyle/>
        <a:p>
          <a:endParaRPr lang="es-PE"/>
        </a:p>
      </dgm:t>
    </dgm:pt>
  </dgm:ptLst>
  <dgm:cxnLst>
    <dgm:cxn modelId="{AB21A0B4-043A-4CF0-AB0E-E1D505425B70}" type="presOf" srcId="{ADE8E23A-57DF-4436-9972-C4602B2E3D18}" destId="{9AE290B7-29FB-490F-BB83-825B17CF77B0}" srcOrd="0" destOrd="0" presId="urn:microsoft.com/office/officeart/2005/8/layout/cycle2"/>
    <dgm:cxn modelId="{CB5ACFD8-B299-45F7-96C5-8C0BB1E5C3EC}" type="presOf" srcId="{AC228EFF-978C-4498-B719-D2CF9012304B}" destId="{A0BAB988-497B-4E6E-BB91-C3B6066E60F1}" srcOrd="0" destOrd="0" presId="urn:microsoft.com/office/officeart/2005/8/layout/cycle2"/>
    <dgm:cxn modelId="{CCD1C221-2A00-4581-BCAA-EF95DE70578A}" srcId="{FE61D745-70F6-416F-A06F-25DAB61F7C95}" destId="{AC228EFF-978C-4498-B719-D2CF9012304B}" srcOrd="1" destOrd="0" parTransId="{D89632F1-F06A-4BD0-A897-B362890B69CC}" sibTransId="{A6E05B4E-5C9B-4AC9-898C-881C1CA87234}"/>
    <dgm:cxn modelId="{45FFBD60-99EB-42FF-85ED-5A34EF3F141A}" type="presOf" srcId="{ADE8E23A-57DF-4436-9972-C4602B2E3D18}" destId="{50B3ED6D-2ACE-4F41-9082-6BD259DC9088}" srcOrd="1" destOrd="0" presId="urn:microsoft.com/office/officeart/2005/8/layout/cycle2"/>
    <dgm:cxn modelId="{C4055769-BB85-43A3-B42A-1D106F76BAC6}" type="presOf" srcId="{2AC4A7A9-F755-4F84-A99D-466E4F58FED5}" destId="{D2FD46FB-FBF9-44A6-AC55-445B4C2B06B7}" srcOrd="0" destOrd="0" presId="urn:microsoft.com/office/officeart/2005/8/layout/cycle2"/>
    <dgm:cxn modelId="{135AC44B-B3FC-4FD6-9F14-421B6E96BE32}" srcId="{FE61D745-70F6-416F-A06F-25DAB61F7C95}" destId="{29E20DCF-A12C-4AB7-9E26-1B05F960D2A3}" srcOrd="0" destOrd="0" parTransId="{BAFCC51D-007C-416C-A6CB-91325742FD82}" sibTransId="{ADE8E23A-57DF-4436-9972-C4602B2E3D18}"/>
    <dgm:cxn modelId="{40E5FB4C-2646-4E81-A5BB-89E0E2DE20A8}" type="presOf" srcId="{A6E05B4E-5C9B-4AC9-898C-881C1CA87234}" destId="{C42C87C6-40B1-49C6-8837-72EA20F67192}" srcOrd="1" destOrd="0" presId="urn:microsoft.com/office/officeart/2005/8/layout/cycle2"/>
    <dgm:cxn modelId="{E617B5C6-FB9E-4160-A139-FBC4BAB9740C}" srcId="{FE61D745-70F6-416F-A06F-25DAB61F7C95}" destId="{2AC4A7A9-F755-4F84-A99D-466E4F58FED5}" srcOrd="2" destOrd="0" parTransId="{1302C825-AE66-4739-BA9C-BD7DAC6D4627}" sibTransId="{79055BA3-9FD7-4149-AF49-743AFA5E7150}"/>
    <dgm:cxn modelId="{025F2C07-C33B-42D9-BAB3-C30CC90ACD8B}" type="presOf" srcId="{29E20DCF-A12C-4AB7-9E26-1B05F960D2A3}" destId="{9AA813AF-9B40-4F4C-8BB1-0CF1680011B2}" srcOrd="0" destOrd="0" presId="urn:microsoft.com/office/officeart/2005/8/layout/cycle2"/>
    <dgm:cxn modelId="{F9DBD644-D620-4B85-9222-54F5388F550B}" type="presOf" srcId="{FE61D745-70F6-416F-A06F-25DAB61F7C95}" destId="{842409E1-E042-4BE9-906E-DC0D52265E5A}" srcOrd="0" destOrd="0" presId="urn:microsoft.com/office/officeart/2005/8/layout/cycle2"/>
    <dgm:cxn modelId="{78432F2A-6620-488F-AA84-A535E93F0B73}" type="presOf" srcId="{79055BA3-9FD7-4149-AF49-743AFA5E7150}" destId="{8A1A3990-7C81-4028-BCF9-B47A711C50AA}" srcOrd="1" destOrd="0" presId="urn:microsoft.com/office/officeart/2005/8/layout/cycle2"/>
    <dgm:cxn modelId="{1D3A9BD4-1E32-4EF0-95F3-AE039C29DEAA}" type="presOf" srcId="{A6E05B4E-5C9B-4AC9-898C-881C1CA87234}" destId="{397AD6D2-13C4-44E0-B08B-62A6B377C08E}" srcOrd="0" destOrd="0" presId="urn:microsoft.com/office/officeart/2005/8/layout/cycle2"/>
    <dgm:cxn modelId="{D65733FE-DAC3-4B73-8967-2FD4A0C43175}" type="presOf" srcId="{79055BA3-9FD7-4149-AF49-743AFA5E7150}" destId="{3A270265-CA74-4768-A1C0-2DE5D451A257}" srcOrd="0" destOrd="0" presId="urn:microsoft.com/office/officeart/2005/8/layout/cycle2"/>
    <dgm:cxn modelId="{4E3CB921-5571-4A57-9A5B-873AC72DE1EB}" type="presParOf" srcId="{842409E1-E042-4BE9-906E-DC0D52265E5A}" destId="{9AA813AF-9B40-4F4C-8BB1-0CF1680011B2}" srcOrd="0" destOrd="0" presId="urn:microsoft.com/office/officeart/2005/8/layout/cycle2"/>
    <dgm:cxn modelId="{6863CCA9-A70A-4A8C-94D5-2BEC5713D075}" type="presParOf" srcId="{842409E1-E042-4BE9-906E-DC0D52265E5A}" destId="{9AE290B7-29FB-490F-BB83-825B17CF77B0}" srcOrd="1" destOrd="0" presId="urn:microsoft.com/office/officeart/2005/8/layout/cycle2"/>
    <dgm:cxn modelId="{D8ED4EDC-92A4-4643-B5F6-D790CBB528C4}" type="presParOf" srcId="{9AE290B7-29FB-490F-BB83-825B17CF77B0}" destId="{50B3ED6D-2ACE-4F41-9082-6BD259DC9088}" srcOrd="0" destOrd="0" presId="urn:microsoft.com/office/officeart/2005/8/layout/cycle2"/>
    <dgm:cxn modelId="{54827075-089F-4452-A5F7-719CF1591C12}" type="presParOf" srcId="{842409E1-E042-4BE9-906E-DC0D52265E5A}" destId="{A0BAB988-497B-4E6E-BB91-C3B6066E60F1}" srcOrd="2" destOrd="0" presId="urn:microsoft.com/office/officeart/2005/8/layout/cycle2"/>
    <dgm:cxn modelId="{A3E52038-9038-47F2-A5A9-1F2511844CF8}" type="presParOf" srcId="{842409E1-E042-4BE9-906E-DC0D52265E5A}" destId="{397AD6D2-13C4-44E0-B08B-62A6B377C08E}" srcOrd="3" destOrd="0" presId="urn:microsoft.com/office/officeart/2005/8/layout/cycle2"/>
    <dgm:cxn modelId="{8384709E-DD66-47F3-8226-BA849CF1DBF5}" type="presParOf" srcId="{397AD6D2-13C4-44E0-B08B-62A6B377C08E}" destId="{C42C87C6-40B1-49C6-8837-72EA20F67192}" srcOrd="0" destOrd="0" presId="urn:microsoft.com/office/officeart/2005/8/layout/cycle2"/>
    <dgm:cxn modelId="{7574E20C-C743-404D-BA01-3533B07077A8}" type="presParOf" srcId="{842409E1-E042-4BE9-906E-DC0D52265E5A}" destId="{D2FD46FB-FBF9-44A6-AC55-445B4C2B06B7}" srcOrd="4" destOrd="0" presId="urn:microsoft.com/office/officeart/2005/8/layout/cycle2"/>
    <dgm:cxn modelId="{86C20029-EDB8-4528-AE7C-5E4A2C5FFF8F}" type="presParOf" srcId="{842409E1-E042-4BE9-906E-DC0D52265E5A}" destId="{3A270265-CA74-4768-A1C0-2DE5D451A257}" srcOrd="5" destOrd="0" presId="urn:microsoft.com/office/officeart/2005/8/layout/cycle2"/>
    <dgm:cxn modelId="{0086FAB8-E02D-4561-B933-2088A865A72F}" type="presParOf" srcId="{3A270265-CA74-4768-A1C0-2DE5D451A257}" destId="{8A1A3990-7C81-4028-BCF9-B47A711C50A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8837D3B-F38F-45BF-BB98-589316E71D56}" type="doc">
      <dgm:prSet loTypeId="urn:microsoft.com/office/officeart/2005/8/layout/process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PE"/>
        </a:p>
      </dgm:t>
    </dgm:pt>
    <dgm:pt modelId="{34C79F3C-12FE-4609-ABFE-598259CAC108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indent="0" algn="ctr"/>
          <a:r>
            <a:rPr lang="es-ES" sz="1800" b="1" dirty="0" smtClean="0">
              <a:solidFill>
                <a:schemeClr val="bg1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Limpieza de superficies deterioradas (despegadas y/o salitradas);</a:t>
          </a:r>
          <a:endParaRPr lang="es-PE" sz="1800" b="1" dirty="0">
            <a:solidFill>
              <a:schemeClr val="tx1"/>
            </a:solidFill>
            <a:latin typeface="+mj-lt"/>
          </a:endParaRPr>
        </a:p>
      </dgm:t>
    </dgm:pt>
    <dgm:pt modelId="{F224ED50-51C8-4DED-ABEC-79B29E803D41}" type="parTrans" cxnId="{FE850FD8-D59D-4CCC-A802-9061344EB437}">
      <dgm:prSet/>
      <dgm:spPr/>
      <dgm:t>
        <a:bodyPr/>
        <a:lstStyle/>
        <a:p>
          <a:endParaRPr lang="es-PE"/>
        </a:p>
      </dgm:t>
    </dgm:pt>
    <dgm:pt modelId="{39ACE0AC-C3AA-490B-B051-CAA57AD1FC54}" type="sibTrans" cxnId="{FE850FD8-D59D-4CCC-A802-9061344EB437}">
      <dgm:prSet/>
      <dgm:spPr/>
      <dgm:t>
        <a:bodyPr/>
        <a:lstStyle/>
        <a:p>
          <a:endParaRPr lang="es-PE"/>
        </a:p>
      </dgm:t>
    </dgm:pt>
    <dgm:pt modelId="{9FA505B7-8908-45D8-AA5D-E5AFCD2D17FF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indent="0" algn="ctr"/>
          <a:r>
            <a:rPr lang="es-ES" sz="1800" b="1" dirty="0" smtClean="0">
              <a:solidFill>
                <a:schemeClr val="bg1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Resane de las superficies deterioradas;</a:t>
          </a:r>
          <a:endParaRPr lang="es-PE" sz="1800" b="1" dirty="0">
            <a:solidFill>
              <a:schemeClr val="tx1"/>
            </a:solidFill>
            <a:latin typeface="+mj-lt"/>
          </a:endParaRPr>
        </a:p>
      </dgm:t>
    </dgm:pt>
    <dgm:pt modelId="{46533CCB-C01A-4A8F-BDD0-ADCA9C009179}" type="parTrans" cxnId="{BE15A1AD-AE1C-4EF9-9706-2D0490217356}">
      <dgm:prSet/>
      <dgm:spPr/>
      <dgm:t>
        <a:bodyPr/>
        <a:lstStyle/>
        <a:p>
          <a:endParaRPr lang="es-PE"/>
        </a:p>
      </dgm:t>
    </dgm:pt>
    <dgm:pt modelId="{E9BBBD70-724D-44C0-9342-E4D18B235206}" type="sibTrans" cxnId="{BE15A1AD-AE1C-4EF9-9706-2D0490217356}">
      <dgm:prSet/>
      <dgm:spPr/>
      <dgm:t>
        <a:bodyPr/>
        <a:lstStyle/>
        <a:p>
          <a:endParaRPr lang="es-PE"/>
        </a:p>
      </dgm:t>
    </dgm:pt>
    <dgm:pt modelId="{23F63754-83E7-4EBC-84BF-CA0242587EE1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indent="0" algn="ctr"/>
          <a:r>
            <a:rPr lang="es-ES" sz="1800" b="1" dirty="0" err="1" smtClean="0">
              <a:solidFill>
                <a:schemeClr val="bg1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Masille</a:t>
          </a:r>
          <a:r>
            <a:rPr lang="es-ES" sz="1800" b="1" dirty="0" smtClean="0">
              <a:solidFill>
                <a:schemeClr val="bg1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 las superficies que lo requieran;</a:t>
          </a:r>
          <a:endParaRPr lang="es-PE" sz="1800" b="1" dirty="0">
            <a:solidFill>
              <a:schemeClr val="tx1"/>
            </a:solidFill>
            <a:latin typeface="+mj-lt"/>
          </a:endParaRPr>
        </a:p>
      </dgm:t>
    </dgm:pt>
    <dgm:pt modelId="{5A92A946-5243-4A25-A92B-769E82E58AE9}" type="parTrans" cxnId="{34AC94D6-947C-4449-872E-EDEDE3377747}">
      <dgm:prSet/>
      <dgm:spPr/>
      <dgm:t>
        <a:bodyPr/>
        <a:lstStyle/>
        <a:p>
          <a:endParaRPr lang="es-PE"/>
        </a:p>
      </dgm:t>
    </dgm:pt>
    <dgm:pt modelId="{7AB8E740-1FBE-4CBF-A724-DEBEE7949CE8}" type="sibTrans" cxnId="{34AC94D6-947C-4449-872E-EDEDE3377747}">
      <dgm:prSet/>
      <dgm:spPr/>
      <dgm:t>
        <a:bodyPr/>
        <a:lstStyle/>
        <a:p>
          <a:endParaRPr lang="es-PE"/>
        </a:p>
      </dgm:t>
    </dgm:pt>
    <dgm:pt modelId="{8DD8FA5D-B1A7-47EB-8F40-B19D3C571C3A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indent="0" algn="ctr"/>
          <a:r>
            <a:rPr lang="es-ES" sz="1800" b="1" dirty="0" smtClean="0">
              <a:solidFill>
                <a:schemeClr val="bg1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Lijado de las superficies;</a:t>
          </a:r>
          <a:endParaRPr lang="es-PE" sz="1800" b="1" dirty="0">
            <a:solidFill>
              <a:schemeClr val="tx1"/>
            </a:solidFill>
            <a:latin typeface="+mj-lt"/>
          </a:endParaRPr>
        </a:p>
      </dgm:t>
    </dgm:pt>
    <dgm:pt modelId="{81E16A87-B195-4AFB-9FF8-15BE22341890}" type="parTrans" cxnId="{7C20506A-96EF-4715-BA75-271E551F12E7}">
      <dgm:prSet/>
      <dgm:spPr/>
      <dgm:t>
        <a:bodyPr/>
        <a:lstStyle/>
        <a:p>
          <a:endParaRPr lang="es-PE"/>
        </a:p>
      </dgm:t>
    </dgm:pt>
    <dgm:pt modelId="{4F2C6C55-89CC-45FF-8896-9B4913B651CC}" type="sibTrans" cxnId="{7C20506A-96EF-4715-BA75-271E551F12E7}">
      <dgm:prSet/>
      <dgm:spPr/>
      <dgm:t>
        <a:bodyPr/>
        <a:lstStyle/>
        <a:p>
          <a:endParaRPr lang="es-PE"/>
        </a:p>
      </dgm:t>
    </dgm:pt>
    <dgm:pt modelId="{E23733E7-2005-4CA9-86AA-4D9779F136E3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indent="0" algn="ctr"/>
          <a:r>
            <a:rPr lang="es-ES" sz="1800" b="1" dirty="0" smtClean="0">
              <a:solidFill>
                <a:schemeClr val="bg1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Aplicación de base y sellador de muros; y,</a:t>
          </a:r>
          <a:endParaRPr lang="es-PE" sz="1800" b="1" dirty="0">
            <a:solidFill>
              <a:schemeClr val="tx1"/>
            </a:solidFill>
            <a:latin typeface="+mj-lt"/>
          </a:endParaRPr>
        </a:p>
      </dgm:t>
    </dgm:pt>
    <dgm:pt modelId="{B09F3E24-E102-4509-833C-0F91383CE2D7}" type="parTrans" cxnId="{AAF98FA2-CEB1-4B67-9A82-9992DF8DDE90}">
      <dgm:prSet/>
      <dgm:spPr/>
      <dgm:t>
        <a:bodyPr/>
        <a:lstStyle/>
        <a:p>
          <a:endParaRPr lang="es-PE"/>
        </a:p>
      </dgm:t>
    </dgm:pt>
    <dgm:pt modelId="{92CDC21A-B15C-4389-AACF-7847365656F9}" type="sibTrans" cxnId="{AAF98FA2-CEB1-4B67-9A82-9992DF8DDE90}">
      <dgm:prSet/>
      <dgm:spPr/>
      <dgm:t>
        <a:bodyPr/>
        <a:lstStyle/>
        <a:p>
          <a:endParaRPr lang="es-PE"/>
        </a:p>
      </dgm:t>
    </dgm:pt>
    <dgm:pt modelId="{8CFC696E-17EA-468A-A624-329C73411D21}">
      <dgm:prSet phldrT="[Texto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marL="0" indent="0" algn="ctr"/>
          <a:r>
            <a:rPr lang="es-ES" sz="1800" b="1" smtClean="0">
              <a:solidFill>
                <a:schemeClr val="bg1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Pintura</a:t>
          </a:r>
          <a:endParaRPr lang="es-PE" sz="1800" b="1" dirty="0">
            <a:solidFill>
              <a:schemeClr val="tx1"/>
            </a:solidFill>
            <a:latin typeface="+mj-lt"/>
          </a:endParaRPr>
        </a:p>
      </dgm:t>
    </dgm:pt>
    <dgm:pt modelId="{FB17FEEF-9283-468F-8907-F14BFA0E26E5}" type="parTrans" cxnId="{A5E3A797-1578-41C7-8DC8-E94DDFC775AC}">
      <dgm:prSet/>
      <dgm:spPr/>
      <dgm:t>
        <a:bodyPr/>
        <a:lstStyle/>
        <a:p>
          <a:endParaRPr lang="es-PE"/>
        </a:p>
      </dgm:t>
    </dgm:pt>
    <dgm:pt modelId="{61C61C89-D607-473E-8FEC-53A564D786D2}" type="sibTrans" cxnId="{A5E3A797-1578-41C7-8DC8-E94DDFC775AC}">
      <dgm:prSet/>
      <dgm:spPr/>
      <dgm:t>
        <a:bodyPr/>
        <a:lstStyle/>
        <a:p>
          <a:endParaRPr lang="es-PE"/>
        </a:p>
      </dgm:t>
    </dgm:pt>
    <dgm:pt modelId="{2D53442F-D404-47AD-B812-D899DBABB9CD}" type="pres">
      <dgm:prSet presAssocID="{78837D3B-F38F-45BF-BB98-589316E71D56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s-PE"/>
        </a:p>
      </dgm:t>
    </dgm:pt>
    <dgm:pt modelId="{8661BF97-2216-4132-9144-A9064885E2B3}" type="pres">
      <dgm:prSet presAssocID="{34C79F3C-12FE-4609-ABFE-598259CAC108}" presName="node" presStyleLbl="node1" presStyleIdx="0" presStyleCnt="6" custScaleX="226722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70A1217D-F415-49B2-8A8C-64245BAA4F7E}" type="pres">
      <dgm:prSet presAssocID="{39ACE0AC-C3AA-490B-B051-CAA57AD1FC54}" presName="sibTrans" presStyleLbl="sibTrans2D1" presStyleIdx="0" presStyleCnt="5"/>
      <dgm:spPr/>
      <dgm:t>
        <a:bodyPr/>
        <a:lstStyle/>
        <a:p>
          <a:endParaRPr lang="es-PE"/>
        </a:p>
      </dgm:t>
    </dgm:pt>
    <dgm:pt modelId="{4563FB1A-74C2-4699-B5BB-CD1B72A54ED3}" type="pres">
      <dgm:prSet presAssocID="{39ACE0AC-C3AA-490B-B051-CAA57AD1FC54}" presName="connectorText" presStyleLbl="sibTrans2D1" presStyleIdx="0" presStyleCnt="5"/>
      <dgm:spPr/>
      <dgm:t>
        <a:bodyPr/>
        <a:lstStyle/>
        <a:p>
          <a:endParaRPr lang="es-PE"/>
        </a:p>
      </dgm:t>
    </dgm:pt>
    <dgm:pt modelId="{05E47802-67CB-40E7-BC0D-FD7886980FF6}" type="pres">
      <dgm:prSet presAssocID="{9FA505B7-8908-45D8-AA5D-E5AFCD2D17FF}" presName="node" presStyleLbl="node1" presStyleIdx="1" presStyleCnt="6" custScaleX="222667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04D0E27F-438E-4A20-9FFB-542852DA9944}" type="pres">
      <dgm:prSet presAssocID="{E9BBBD70-724D-44C0-9342-E4D18B235206}" presName="sibTrans" presStyleLbl="sibTrans2D1" presStyleIdx="1" presStyleCnt="5"/>
      <dgm:spPr/>
      <dgm:t>
        <a:bodyPr/>
        <a:lstStyle/>
        <a:p>
          <a:endParaRPr lang="es-PE"/>
        </a:p>
      </dgm:t>
    </dgm:pt>
    <dgm:pt modelId="{03B88476-B7EE-4248-92BB-A30DE53BFB30}" type="pres">
      <dgm:prSet presAssocID="{E9BBBD70-724D-44C0-9342-E4D18B235206}" presName="connectorText" presStyleLbl="sibTrans2D1" presStyleIdx="1" presStyleCnt="5"/>
      <dgm:spPr/>
      <dgm:t>
        <a:bodyPr/>
        <a:lstStyle/>
        <a:p>
          <a:endParaRPr lang="es-PE"/>
        </a:p>
      </dgm:t>
    </dgm:pt>
    <dgm:pt modelId="{4A9700B6-3B43-4AF9-9C61-0D1B0A4F6EEA}" type="pres">
      <dgm:prSet presAssocID="{23F63754-83E7-4EBC-84BF-CA0242587EE1}" presName="node" presStyleLbl="node1" presStyleIdx="2" presStyleCnt="6" custScaleX="22372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786ACD42-1F56-4CC8-B013-73787A14BC2B}" type="pres">
      <dgm:prSet presAssocID="{7AB8E740-1FBE-4CBF-A724-DEBEE7949CE8}" presName="sibTrans" presStyleLbl="sibTrans2D1" presStyleIdx="2" presStyleCnt="5"/>
      <dgm:spPr/>
      <dgm:t>
        <a:bodyPr/>
        <a:lstStyle/>
        <a:p>
          <a:endParaRPr lang="es-PE"/>
        </a:p>
      </dgm:t>
    </dgm:pt>
    <dgm:pt modelId="{09CB007B-4EE0-42A8-AF22-AE25FE2F4F85}" type="pres">
      <dgm:prSet presAssocID="{7AB8E740-1FBE-4CBF-A724-DEBEE7949CE8}" presName="connectorText" presStyleLbl="sibTrans2D1" presStyleIdx="2" presStyleCnt="5"/>
      <dgm:spPr/>
      <dgm:t>
        <a:bodyPr/>
        <a:lstStyle/>
        <a:p>
          <a:endParaRPr lang="es-PE"/>
        </a:p>
      </dgm:t>
    </dgm:pt>
    <dgm:pt modelId="{FF72D344-4EE1-43F1-AB5D-E879C5539264}" type="pres">
      <dgm:prSet presAssocID="{8DD8FA5D-B1A7-47EB-8F40-B19D3C571C3A}" presName="node" presStyleLbl="node1" presStyleIdx="3" presStyleCnt="6" custScaleX="220555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E5BF4E05-F734-453D-B77F-1984203E8120}" type="pres">
      <dgm:prSet presAssocID="{4F2C6C55-89CC-45FF-8896-9B4913B651CC}" presName="sibTrans" presStyleLbl="sibTrans2D1" presStyleIdx="3" presStyleCnt="5"/>
      <dgm:spPr/>
      <dgm:t>
        <a:bodyPr/>
        <a:lstStyle/>
        <a:p>
          <a:endParaRPr lang="es-PE"/>
        </a:p>
      </dgm:t>
    </dgm:pt>
    <dgm:pt modelId="{631768AD-E18C-4864-BA5F-F5ABC828DAFB}" type="pres">
      <dgm:prSet presAssocID="{4F2C6C55-89CC-45FF-8896-9B4913B651CC}" presName="connectorText" presStyleLbl="sibTrans2D1" presStyleIdx="3" presStyleCnt="5"/>
      <dgm:spPr/>
      <dgm:t>
        <a:bodyPr/>
        <a:lstStyle/>
        <a:p>
          <a:endParaRPr lang="es-PE"/>
        </a:p>
      </dgm:t>
    </dgm:pt>
    <dgm:pt modelId="{6AC39AD9-5058-42DF-ACBA-ACAC7B890914}" type="pres">
      <dgm:prSet presAssocID="{E23733E7-2005-4CA9-86AA-4D9779F136E3}" presName="node" presStyleLbl="node1" presStyleIdx="4" presStyleCnt="6" custScaleX="21633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60C5BF5D-276D-492A-BC1D-C663092CB668}" type="pres">
      <dgm:prSet presAssocID="{92CDC21A-B15C-4389-AACF-7847365656F9}" presName="sibTrans" presStyleLbl="sibTrans2D1" presStyleIdx="4" presStyleCnt="5"/>
      <dgm:spPr/>
      <dgm:t>
        <a:bodyPr/>
        <a:lstStyle/>
        <a:p>
          <a:endParaRPr lang="es-PE"/>
        </a:p>
      </dgm:t>
    </dgm:pt>
    <dgm:pt modelId="{21188557-CC0A-4316-B455-8EFF6BD126A5}" type="pres">
      <dgm:prSet presAssocID="{92CDC21A-B15C-4389-AACF-7847365656F9}" presName="connectorText" presStyleLbl="sibTrans2D1" presStyleIdx="4" presStyleCnt="5"/>
      <dgm:spPr/>
      <dgm:t>
        <a:bodyPr/>
        <a:lstStyle/>
        <a:p>
          <a:endParaRPr lang="es-PE"/>
        </a:p>
      </dgm:t>
    </dgm:pt>
    <dgm:pt modelId="{36D7A6E8-72BE-47CD-BF5F-E0EEECD7561E}" type="pres">
      <dgm:prSet presAssocID="{8CFC696E-17EA-468A-A624-329C73411D21}" presName="node" presStyleLbl="node1" presStyleIdx="5" presStyleCnt="6" custScaleX="216330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2C5F6E5A-D6A8-4592-96E6-14F6E9E4E12A}" type="presOf" srcId="{78837D3B-F38F-45BF-BB98-589316E71D56}" destId="{2D53442F-D404-47AD-B812-D899DBABB9CD}" srcOrd="0" destOrd="0" presId="urn:microsoft.com/office/officeart/2005/8/layout/process2"/>
    <dgm:cxn modelId="{F6D5CEDB-A3EE-4A0B-9D96-EB953F414F71}" type="presOf" srcId="{8CFC696E-17EA-468A-A624-329C73411D21}" destId="{36D7A6E8-72BE-47CD-BF5F-E0EEECD7561E}" srcOrd="0" destOrd="0" presId="urn:microsoft.com/office/officeart/2005/8/layout/process2"/>
    <dgm:cxn modelId="{AAF98FA2-CEB1-4B67-9A82-9992DF8DDE90}" srcId="{78837D3B-F38F-45BF-BB98-589316E71D56}" destId="{E23733E7-2005-4CA9-86AA-4D9779F136E3}" srcOrd="4" destOrd="0" parTransId="{B09F3E24-E102-4509-833C-0F91383CE2D7}" sibTransId="{92CDC21A-B15C-4389-AACF-7847365656F9}"/>
    <dgm:cxn modelId="{465CAA74-D0BB-40F9-B4EC-32DEB6F3B1DC}" type="presOf" srcId="{7AB8E740-1FBE-4CBF-A724-DEBEE7949CE8}" destId="{09CB007B-4EE0-42A8-AF22-AE25FE2F4F85}" srcOrd="1" destOrd="0" presId="urn:microsoft.com/office/officeart/2005/8/layout/process2"/>
    <dgm:cxn modelId="{FE850FD8-D59D-4CCC-A802-9061344EB437}" srcId="{78837D3B-F38F-45BF-BB98-589316E71D56}" destId="{34C79F3C-12FE-4609-ABFE-598259CAC108}" srcOrd="0" destOrd="0" parTransId="{F224ED50-51C8-4DED-ABEC-79B29E803D41}" sibTransId="{39ACE0AC-C3AA-490B-B051-CAA57AD1FC54}"/>
    <dgm:cxn modelId="{A49B2A3C-702B-4F4C-9298-6AD580D0F704}" type="presOf" srcId="{9FA505B7-8908-45D8-AA5D-E5AFCD2D17FF}" destId="{05E47802-67CB-40E7-BC0D-FD7886980FF6}" srcOrd="0" destOrd="0" presId="urn:microsoft.com/office/officeart/2005/8/layout/process2"/>
    <dgm:cxn modelId="{334C2E11-A1EC-4E93-9E55-E80EED2DA1EB}" type="presOf" srcId="{7AB8E740-1FBE-4CBF-A724-DEBEE7949CE8}" destId="{786ACD42-1F56-4CC8-B013-73787A14BC2B}" srcOrd="0" destOrd="0" presId="urn:microsoft.com/office/officeart/2005/8/layout/process2"/>
    <dgm:cxn modelId="{D482EED4-5B88-49F4-9745-C6F04BEE4A77}" type="presOf" srcId="{E9BBBD70-724D-44C0-9342-E4D18B235206}" destId="{03B88476-B7EE-4248-92BB-A30DE53BFB30}" srcOrd="1" destOrd="0" presId="urn:microsoft.com/office/officeart/2005/8/layout/process2"/>
    <dgm:cxn modelId="{5ACE5DA8-5088-4D34-96DE-63BFAAD5EB2E}" type="presOf" srcId="{39ACE0AC-C3AA-490B-B051-CAA57AD1FC54}" destId="{4563FB1A-74C2-4699-B5BB-CD1B72A54ED3}" srcOrd="1" destOrd="0" presId="urn:microsoft.com/office/officeart/2005/8/layout/process2"/>
    <dgm:cxn modelId="{8831DC81-097A-47B9-AACF-258388EC4DFB}" type="presOf" srcId="{92CDC21A-B15C-4389-AACF-7847365656F9}" destId="{21188557-CC0A-4316-B455-8EFF6BD126A5}" srcOrd="1" destOrd="0" presId="urn:microsoft.com/office/officeart/2005/8/layout/process2"/>
    <dgm:cxn modelId="{EAA99607-A1A7-4E6A-8214-DA1AF2763175}" type="presOf" srcId="{E23733E7-2005-4CA9-86AA-4D9779F136E3}" destId="{6AC39AD9-5058-42DF-ACBA-ACAC7B890914}" srcOrd="0" destOrd="0" presId="urn:microsoft.com/office/officeart/2005/8/layout/process2"/>
    <dgm:cxn modelId="{FBCD7792-DF7E-4389-99B9-DDF80517A97A}" type="presOf" srcId="{4F2C6C55-89CC-45FF-8896-9B4913B651CC}" destId="{631768AD-E18C-4864-BA5F-F5ABC828DAFB}" srcOrd="1" destOrd="0" presId="urn:microsoft.com/office/officeart/2005/8/layout/process2"/>
    <dgm:cxn modelId="{34AC94D6-947C-4449-872E-EDEDE3377747}" srcId="{78837D3B-F38F-45BF-BB98-589316E71D56}" destId="{23F63754-83E7-4EBC-84BF-CA0242587EE1}" srcOrd="2" destOrd="0" parTransId="{5A92A946-5243-4A25-A92B-769E82E58AE9}" sibTransId="{7AB8E740-1FBE-4CBF-A724-DEBEE7949CE8}"/>
    <dgm:cxn modelId="{3168F9CD-192F-4954-85C4-36F74B33C545}" type="presOf" srcId="{34C79F3C-12FE-4609-ABFE-598259CAC108}" destId="{8661BF97-2216-4132-9144-A9064885E2B3}" srcOrd="0" destOrd="0" presId="urn:microsoft.com/office/officeart/2005/8/layout/process2"/>
    <dgm:cxn modelId="{771C8BDD-C9AF-4A5C-927D-62A719D68516}" type="presOf" srcId="{8DD8FA5D-B1A7-47EB-8F40-B19D3C571C3A}" destId="{FF72D344-4EE1-43F1-AB5D-E879C5539264}" srcOrd="0" destOrd="0" presId="urn:microsoft.com/office/officeart/2005/8/layout/process2"/>
    <dgm:cxn modelId="{A0131FF1-12E4-4B01-BEB9-429E2E64357F}" type="presOf" srcId="{E9BBBD70-724D-44C0-9342-E4D18B235206}" destId="{04D0E27F-438E-4A20-9FFB-542852DA9944}" srcOrd="0" destOrd="0" presId="urn:microsoft.com/office/officeart/2005/8/layout/process2"/>
    <dgm:cxn modelId="{BE15A1AD-AE1C-4EF9-9706-2D0490217356}" srcId="{78837D3B-F38F-45BF-BB98-589316E71D56}" destId="{9FA505B7-8908-45D8-AA5D-E5AFCD2D17FF}" srcOrd="1" destOrd="0" parTransId="{46533CCB-C01A-4A8F-BDD0-ADCA9C009179}" sibTransId="{E9BBBD70-724D-44C0-9342-E4D18B235206}"/>
    <dgm:cxn modelId="{7C20506A-96EF-4715-BA75-271E551F12E7}" srcId="{78837D3B-F38F-45BF-BB98-589316E71D56}" destId="{8DD8FA5D-B1A7-47EB-8F40-B19D3C571C3A}" srcOrd="3" destOrd="0" parTransId="{81E16A87-B195-4AFB-9FF8-15BE22341890}" sibTransId="{4F2C6C55-89CC-45FF-8896-9B4913B651CC}"/>
    <dgm:cxn modelId="{490C3C8F-ADE2-475B-9795-7929D46678A6}" type="presOf" srcId="{92CDC21A-B15C-4389-AACF-7847365656F9}" destId="{60C5BF5D-276D-492A-BC1D-C663092CB668}" srcOrd="0" destOrd="0" presId="urn:microsoft.com/office/officeart/2005/8/layout/process2"/>
    <dgm:cxn modelId="{D206B7AB-F1B2-44E1-B191-E4999088CD4E}" type="presOf" srcId="{23F63754-83E7-4EBC-84BF-CA0242587EE1}" destId="{4A9700B6-3B43-4AF9-9C61-0D1B0A4F6EEA}" srcOrd="0" destOrd="0" presId="urn:microsoft.com/office/officeart/2005/8/layout/process2"/>
    <dgm:cxn modelId="{A5E3A797-1578-41C7-8DC8-E94DDFC775AC}" srcId="{78837D3B-F38F-45BF-BB98-589316E71D56}" destId="{8CFC696E-17EA-468A-A624-329C73411D21}" srcOrd="5" destOrd="0" parTransId="{FB17FEEF-9283-468F-8907-F14BFA0E26E5}" sibTransId="{61C61C89-D607-473E-8FEC-53A564D786D2}"/>
    <dgm:cxn modelId="{E7FC8242-1DA5-4C99-A1DD-77573DABB3EC}" type="presOf" srcId="{39ACE0AC-C3AA-490B-B051-CAA57AD1FC54}" destId="{70A1217D-F415-49B2-8A8C-64245BAA4F7E}" srcOrd="0" destOrd="0" presId="urn:microsoft.com/office/officeart/2005/8/layout/process2"/>
    <dgm:cxn modelId="{8EDAAD48-E265-4DB7-BFC5-55B5C83E27C0}" type="presOf" srcId="{4F2C6C55-89CC-45FF-8896-9B4913B651CC}" destId="{E5BF4E05-F734-453D-B77F-1984203E8120}" srcOrd="0" destOrd="0" presId="urn:microsoft.com/office/officeart/2005/8/layout/process2"/>
    <dgm:cxn modelId="{D4686F69-052E-43AC-9D0D-5C67964E1EC0}" type="presParOf" srcId="{2D53442F-D404-47AD-B812-D899DBABB9CD}" destId="{8661BF97-2216-4132-9144-A9064885E2B3}" srcOrd="0" destOrd="0" presId="urn:microsoft.com/office/officeart/2005/8/layout/process2"/>
    <dgm:cxn modelId="{80EDD202-39ED-4D93-8EC8-B58248A2B4FF}" type="presParOf" srcId="{2D53442F-D404-47AD-B812-D899DBABB9CD}" destId="{70A1217D-F415-49B2-8A8C-64245BAA4F7E}" srcOrd="1" destOrd="0" presId="urn:microsoft.com/office/officeart/2005/8/layout/process2"/>
    <dgm:cxn modelId="{5125DA71-BE83-4B36-BA85-1A7DD6853348}" type="presParOf" srcId="{70A1217D-F415-49B2-8A8C-64245BAA4F7E}" destId="{4563FB1A-74C2-4699-B5BB-CD1B72A54ED3}" srcOrd="0" destOrd="0" presId="urn:microsoft.com/office/officeart/2005/8/layout/process2"/>
    <dgm:cxn modelId="{7BF6A213-B628-4B57-93DF-9506D002EEB4}" type="presParOf" srcId="{2D53442F-D404-47AD-B812-D899DBABB9CD}" destId="{05E47802-67CB-40E7-BC0D-FD7886980FF6}" srcOrd="2" destOrd="0" presId="urn:microsoft.com/office/officeart/2005/8/layout/process2"/>
    <dgm:cxn modelId="{9D20D7EA-E223-415A-95D4-3BDDD49B37E5}" type="presParOf" srcId="{2D53442F-D404-47AD-B812-D899DBABB9CD}" destId="{04D0E27F-438E-4A20-9FFB-542852DA9944}" srcOrd="3" destOrd="0" presId="urn:microsoft.com/office/officeart/2005/8/layout/process2"/>
    <dgm:cxn modelId="{16F16074-C51A-48DE-B2D5-C5BE4E726072}" type="presParOf" srcId="{04D0E27F-438E-4A20-9FFB-542852DA9944}" destId="{03B88476-B7EE-4248-92BB-A30DE53BFB30}" srcOrd="0" destOrd="0" presId="urn:microsoft.com/office/officeart/2005/8/layout/process2"/>
    <dgm:cxn modelId="{F6162703-CE23-41ED-8FDC-BA3E56DA3A75}" type="presParOf" srcId="{2D53442F-D404-47AD-B812-D899DBABB9CD}" destId="{4A9700B6-3B43-4AF9-9C61-0D1B0A4F6EEA}" srcOrd="4" destOrd="0" presId="urn:microsoft.com/office/officeart/2005/8/layout/process2"/>
    <dgm:cxn modelId="{47B0440C-8698-4D0B-8BB4-D6D5FA6EA2C5}" type="presParOf" srcId="{2D53442F-D404-47AD-B812-D899DBABB9CD}" destId="{786ACD42-1F56-4CC8-B013-73787A14BC2B}" srcOrd="5" destOrd="0" presId="urn:microsoft.com/office/officeart/2005/8/layout/process2"/>
    <dgm:cxn modelId="{6B6F5883-E5F4-464A-8E71-5D929C0D7B55}" type="presParOf" srcId="{786ACD42-1F56-4CC8-B013-73787A14BC2B}" destId="{09CB007B-4EE0-42A8-AF22-AE25FE2F4F85}" srcOrd="0" destOrd="0" presId="urn:microsoft.com/office/officeart/2005/8/layout/process2"/>
    <dgm:cxn modelId="{6165507D-E649-4E9D-A97C-46EFE99A10AD}" type="presParOf" srcId="{2D53442F-D404-47AD-B812-D899DBABB9CD}" destId="{FF72D344-4EE1-43F1-AB5D-E879C5539264}" srcOrd="6" destOrd="0" presId="urn:microsoft.com/office/officeart/2005/8/layout/process2"/>
    <dgm:cxn modelId="{3D8674BB-7B88-483C-A415-03E33FE86CA1}" type="presParOf" srcId="{2D53442F-D404-47AD-B812-D899DBABB9CD}" destId="{E5BF4E05-F734-453D-B77F-1984203E8120}" srcOrd="7" destOrd="0" presId="urn:microsoft.com/office/officeart/2005/8/layout/process2"/>
    <dgm:cxn modelId="{EC172C65-58FE-46D6-822A-E968B52F2B38}" type="presParOf" srcId="{E5BF4E05-F734-453D-B77F-1984203E8120}" destId="{631768AD-E18C-4864-BA5F-F5ABC828DAFB}" srcOrd="0" destOrd="0" presId="urn:microsoft.com/office/officeart/2005/8/layout/process2"/>
    <dgm:cxn modelId="{53811983-C4AA-4099-A427-16C7DB257BF9}" type="presParOf" srcId="{2D53442F-D404-47AD-B812-D899DBABB9CD}" destId="{6AC39AD9-5058-42DF-ACBA-ACAC7B890914}" srcOrd="8" destOrd="0" presId="urn:microsoft.com/office/officeart/2005/8/layout/process2"/>
    <dgm:cxn modelId="{1037ED1B-CB44-40AC-A3EA-5EF5C530E5D8}" type="presParOf" srcId="{2D53442F-D404-47AD-B812-D899DBABB9CD}" destId="{60C5BF5D-276D-492A-BC1D-C663092CB668}" srcOrd="9" destOrd="0" presId="urn:microsoft.com/office/officeart/2005/8/layout/process2"/>
    <dgm:cxn modelId="{534111C9-63E8-420A-A7B5-E2456FAF3E37}" type="presParOf" srcId="{60C5BF5D-276D-492A-BC1D-C663092CB668}" destId="{21188557-CC0A-4316-B455-8EFF6BD126A5}" srcOrd="0" destOrd="0" presId="urn:microsoft.com/office/officeart/2005/8/layout/process2"/>
    <dgm:cxn modelId="{76EE9772-9ECE-4A47-8248-46649320C15B}" type="presParOf" srcId="{2D53442F-D404-47AD-B812-D899DBABB9CD}" destId="{36D7A6E8-72BE-47CD-BF5F-E0EEECD7561E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0B68A5A-FEEB-417D-AE32-4DAC098F9D55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PE"/>
        </a:p>
      </dgm:t>
    </dgm:pt>
    <dgm:pt modelId="{8AF294EA-97C7-4456-B603-4873AD7976CA}">
      <dgm:prSet phldrT="[Texto]" custT="1"/>
      <dgm:spPr/>
      <dgm:t>
        <a:bodyPr/>
        <a:lstStyle/>
        <a:p>
          <a:r>
            <a:rPr lang="es-PE" sz="1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Pintura Látex </a:t>
          </a:r>
          <a:r>
            <a:rPr lang="es-PE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PE" sz="1400" dirty="0" smtClean="0"/>
            <a:t>(Para muros interiores y exteriores)</a:t>
          </a:r>
          <a:endParaRPr lang="es-PE" sz="1400" dirty="0"/>
        </a:p>
      </dgm:t>
    </dgm:pt>
    <dgm:pt modelId="{69C2254B-80F4-4D15-819C-35F689AA8F18}" type="parTrans" cxnId="{125095B0-7639-4FA8-8381-1DE25D0E0B29}">
      <dgm:prSet/>
      <dgm:spPr/>
      <dgm:t>
        <a:bodyPr/>
        <a:lstStyle/>
        <a:p>
          <a:endParaRPr lang="es-PE"/>
        </a:p>
      </dgm:t>
    </dgm:pt>
    <dgm:pt modelId="{083F7813-27EA-4EED-BD71-D45815DEA2D4}" type="sibTrans" cxnId="{125095B0-7639-4FA8-8381-1DE25D0E0B29}">
      <dgm:prSet/>
      <dgm:spPr/>
      <dgm:t>
        <a:bodyPr/>
        <a:lstStyle/>
        <a:p>
          <a:endParaRPr lang="es-PE"/>
        </a:p>
      </dgm:t>
    </dgm:pt>
    <dgm:pt modelId="{BE26E7BF-0F99-47D7-90B8-BF70F5296E92}">
      <dgm:prSet phldrT="[Texto]" custT="1"/>
      <dgm:spPr/>
      <dgm:t>
        <a:bodyPr/>
        <a:lstStyle/>
        <a:p>
          <a:r>
            <a:rPr lang="es-PE" sz="1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Esmaltes</a:t>
          </a:r>
        </a:p>
        <a:p>
          <a:r>
            <a:rPr lang="es-PE" sz="1400" dirty="0" smtClean="0"/>
            <a:t>(Para maderas y fierro)</a:t>
          </a:r>
          <a:endParaRPr lang="es-PE" sz="1400" dirty="0"/>
        </a:p>
      </dgm:t>
    </dgm:pt>
    <dgm:pt modelId="{DB36E939-AB22-4036-831C-D07C1223A294}" type="parTrans" cxnId="{ACFFE6E2-45D9-4D9C-83AC-683F537CC812}">
      <dgm:prSet/>
      <dgm:spPr/>
      <dgm:t>
        <a:bodyPr/>
        <a:lstStyle/>
        <a:p>
          <a:endParaRPr lang="es-PE"/>
        </a:p>
      </dgm:t>
    </dgm:pt>
    <dgm:pt modelId="{0E88D62A-0FFE-499B-8467-8A79B15A9D01}" type="sibTrans" cxnId="{ACFFE6E2-45D9-4D9C-83AC-683F537CC812}">
      <dgm:prSet/>
      <dgm:spPr/>
      <dgm:t>
        <a:bodyPr/>
        <a:lstStyle/>
        <a:p>
          <a:endParaRPr lang="es-PE"/>
        </a:p>
      </dgm:t>
    </dgm:pt>
    <dgm:pt modelId="{8356A2C5-1D5F-4AF0-995F-5FCCA18E9894}">
      <dgm:prSet phldrT="[Texto]" custT="1"/>
      <dgm:spPr/>
      <dgm:t>
        <a:bodyPr/>
        <a:lstStyle/>
        <a:p>
          <a:r>
            <a:rPr lang="es-PE" sz="14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Barnices y Lacas</a:t>
          </a:r>
        </a:p>
        <a:p>
          <a:r>
            <a:rPr lang="es-PE" sz="1400" dirty="0" smtClean="0"/>
            <a:t>(Para madera)</a:t>
          </a:r>
          <a:endParaRPr lang="es-PE" sz="1400" dirty="0"/>
        </a:p>
      </dgm:t>
    </dgm:pt>
    <dgm:pt modelId="{856A5442-C8F5-4020-B01E-0883B88B1D7C}" type="parTrans" cxnId="{225EBC46-0F26-4790-8061-43ED71CC8C87}">
      <dgm:prSet/>
      <dgm:spPr/>
      <dgm:t>
        <a:bodyPr/>
        <a:lstStyle/>
        <a:p>
          <a:endParaRPr lang="es-PE"/>
        </a:p>
      </dgm:t>
    </dgm:pt>
    <dgm:pt modelId="{C1901341-2C50-487D-9943-03996C2430BD}" type="sibTrans" cxnId="{225EBC46-0F26-4790-8061-43ED71CC8C87}">
      <dgm:prSet/>
      <dgm:spPr/>
      <dgm:t>
        <a:bodyPr/>
        <a:lstStyle/>
        <a:p>
          <a:endParaRPr lang="es-PE"/>
        </a:p>
      </dgm:t>
    </dgm:pt>
    <dgm:pt modelId="{A9AF58DC-4CF6-4D18-A50B-ED2ABD819630}" type="pres">
      <dgm:prSet presAssocID="{90B68A5A-FEEB-417D-AE32-4DAC098F9D55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PE"/>
        </a:p>
      </dgm:t>
    </dgm:pt>
    <dgm:pt modelId="{EF81E50E-85BA-433F-B7FE-8D825E65DCD8}" type="pres">
      <dgm:prSet presAssocID="{8AF294EA-97C7-4456-B603-4873AD7976CA}" presName="composite" presStyleCnt="0"/>
      <dgm:spPr/>
    </dgm:pt>
    <dgm:pt modelId="{6543D1B2-0A08-4D94-80B3-C319E609C5F5}" type="pres">
      <dgm:prSet presAssocID="{8AF294EA-97C7-4456-B603-4873AD7976CA}" presName="LShape" presStyleLbl="alignNode1" presStyleIdx="0" presStyleCnt="5"/>
      <dgm:spPr/>
    </dgm:pt>
    <dgm:pt modelId="{69E080D4-6DE7-4451-A181-172B2A44DE3C}" type="pres">
      <dgm:prSet presAssocID="{8AF294EA-97C7-4456-B603-4873AD7976CA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5B89E623-DEB8-4F75-8FE2-C5FFC617EA27}" type="pres">
      <dgm:prSet presAssocID="{8AF294EA-97C7-4456-B603-4873AD7976CA}" presName="Triangle" presStyleLbl="alignNode1" presStyleIdx="1" presStyleCnt="5"/>
      <dgm:spPr/>
    </dgm:pt>
    <dgm:pt modelId="{CDC75127-8DDF-4C4A-9136-00A029718384}" type="pres">
      <dgm:prSet presAssocID="{083F7813-27EA-4EED-BD71-D45815DEA2D4}" presName="sibTrans" presStyleCnt="0"/>
      <dgm:spPr/>
    </dgm:pt>
    <dgm:pt modelId="{4D41057C-AE8A-4C9F-8803-410EFAA777A4}" type="pres">
      <dgm:prSet presAssocID="{083F7813-27EA-4EED-BD71-D45815DEA2D4}" presName="space" presStyleCnt="0"/>
      <dgm:spPr/>
    </dgm:pt>
    <dgm:pt modelId="{542F8F95-2E0F-4D19-AEC6-42000814B71B}" type="pres">
      <dgm:prSet presAssocID="{BE26E7BF-0F99-47D7-90B8-BF70F5296E92}" presName="composite" presStyleCnt="0"/>
      <dgm:spPr/>
    </dgm:pt>
    <dgm:pt modelId="{ACA48BCE-EDA8-4F69-B76A-093D3019E376}" type="pres">
      <dgm:prSet presAssocID="{BE26E7BF-0F99-47D7-90B8-BF70F5296E92}" presName="LShape" presStyleLbl="alignNode1" presStyleIdx="2" presStyleCnt="5"/>
      <dgm:spPr/>
    </dgm:pt>
    <dgm:pt modelId="{74F6A526-40A4-41DC-9602-59B29D3FE800}" type="pres">
      <dgm:prSet presAssocID="{BE26E7BF-0F99-47D7-90B8-BF70F5296E92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05DA3096-B54C-4AB9-8496-F46C5B5DF620}" type="pres">
      <dgm:prSet presAssocID="{BE26E7BF-0F99-47D7-90B8-BF70F5296E92}" presName="Triangle" presStyleLbl="alignNode1" presStyleIdx="3" presStyleCnt="5"/>
      <dgm:spPr/>
    </dgm:pt>
    <dgm:pt modelId="{9D55ADAE-7FD4-4A19-8CAF-3A58D64D4F9E}" type="pres">
      <dgm:prSet presAssocID="{0E88D62A-0FFE-499B-8467-8A79B15A9D01}" presName="sibTrans" presStyleCnt="0"/>
      <dgm:spPr/>
    </dgm:pt>
    <dgm:pt modelId="{7FEAFFC8-E52E-4639-B092-5040F44DA153}" type="pres">
      <dgm:prSet presAssocID="{0E88D62A-0FFE-499B-8467-8A79B15A9D01}" presName="space" presStyleCnt="0"/>
      <dgm:spPr/>
    </dgm:pt>
    <dgm:pt modelId="{281E2AC3-FA16-4A8E-B418-D9EBF3852B75}" type="pres">
      <dgm:prSet presAssocID="{8356A2C5-1D5F-4AF0-995F-5FCCA18E9894}" presName="composite" presStyleCnt="0"/>
      <dgm:spPr/>
    </dgm:pt>
    <dgm:pt modelId="{911AB823-1DE0-4CEB-8D7F-E0ECB95C84DE}" type="pres">
      <dgm:prSet presAssocID="{8356A2C5-1D5F-4AF0-995F-5FCCA18E9894}" presName="LShape" presStyleLbl="alignNode1" presStyleIdx="4" presStyleCnt="5"/>
      <dgm:spPr/>
    </dgm:pt>
    <dgm:pt modelId="{FC43FB13-98F0-4E4D-86AA-2BF54C476C5D}" type="pres">
      <dgm:prSet presAssocID="{8356A2C5-1D5F-4AF0-995F-5FCCA18E9894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125095B0-7639-4FA8-8381-1DE25D0E0B29}" srcId="{90B68A5A-FEEB-417D-AE32-4DAC098F9D55}" destId="{8AF294EA-97C7-4456-B603-4873AD7976CA}" srcOrd="0" destOrd="0" parTransId="{69C2254B-80F4-4D15-819C-35F689AA8F18}" sibTransId="{083F7813-27EA-4EED-BD71-D45815DEA2D4}"/>
    <dgm:cxn modelId="{ACFFE6E2-45D9-4D9C-83AC-683F537CC812}" srcId="{90B68A5A-FEEB-417D-AE32-4DAC098F9D55}" destId="{BE26E7BF-0F99-47D7-90B8-BF70F5296E92}" srcOrd="1" destOrd="0" parTransId="{DB36E939-AB22-4036-831C-D07C1223A294}" sibTransId="{0E88D62A-0FFE-499B-8467-8A79B15A9D01}"/>
    <dgm:cxn modelId="{225EBC46-0F26-4790-8061-43ED71CC8C87}" srcId="{90B68A5A-FEEB-417D-AE32-4DAC098F9D55}" destId="{8356A2C5-1D5F-4AF0-995F-5FCCA18E9894}" srcOrd="2" destOrd="0" parTransId="{856A5442-C8F5-4020-B01E-0883B88B1D7C}" sibTransId="{C1901341-2C50-487D-9943-03996C2430BD}"/>
    <dgm:cxn modelId="{08E2891A-1897-4E71-B607-68E3B3F1960B}" type="presOf" srcId="{8AF294EA-97C7-4456-B603-4873AD7976CA}" destId="{69E080D4-6DE7-4451-A181-172B2A44DE3C}" srcOrd="0" destOrd="0" presId="urn:microsoft.com/office/officeart/2009/3/layout/StepUpProcess"/>
    <dgm:cxn modelId="{1FC6C96E-A31B-4ACD-9D58-14C835BB9BFD}" type="presOf" srcId="{BE26E7BF-0F99-47D7-90B8-BF70F5296E92}" destId="{74F6A526-40A4-41DC-9602-59B29D3FE800}" srcOrd="0" destOrd="0" presId="urn:microsoft.com/office/officeart/2009/3/layout/StepUpProcess"/>
    <dgm:cxn modelId="{AB5F94CC-99D5-4D69-9A45-234560663DDC}" type="presOf" srcId="{90B68A5A-FEEB-417D-AE32-4DAC098F9D55}" destId="{A9AF58DC-4CF6-4D18-A50B-ED2ABD819630}" srcOrd="0" destOrd="0" presId="urn:microsoft.com/office/officeart/2009/3/layout/StepUpProcess"/>
    <dgm:cxn modelId="{1475A9C6-1FA7-4FBA-97EC-A2EBB81C9931}" type="presOf" srcId="{8356A2C5-1D5F-4AF0-995F-5FCCA18E9894}" destId="{FC43FB13-98F0-4E4D-86AA-2BF54C476C5D}" srcOrd="0" destOrd="0" presId="urn:microsoft.com/office/officeart/2009/3/layout/StepUpProcess"/>
    <dgm:cxn modelId="{E21532BD-93DD-4E05-8BF9-25CBCE736726}" type="presParOf" srcId="{A9AF58DC-4CF6-4D18-A50B-ED2ABD819630}" destId="{EF81E50E-85BA-433F-B7FE-8D825E65DCD8}" srcOrd="0" destOrd="0" presId="urn:microsoft.com/office/officeart/2009/3/layout/StepUpProcess"/>
    <dgm:cxn modelId="{A7DDD90A-87C2-4C35-9B66-8E75E88E4785}" type="presParOf" srcId="{EF81E50E-85BA-433F-B7FE-8D825E65DCD8}" destId="{6543D1B2-0A08-4D94-80B3-C319E609C5F5}" srcOrd="0" destOrd="0" presId="urn:microsoft.com/office/officeart/2009/3/layout/StepUpProcess"/>
    <dgm:cxn modelId="{9891CBA9-22D6-4735-847D-64F63158F513}" type="presParOf" srcId="{EF81E50E-85BA-433F-B7FE-8D825E65DCD8}" destId="{69E080D4-6DE7-4451-A181-172B2A44DE3C}" srcOrd="1" destOrd="0" presId="urn:microsoft.com/office/officeart/2009/3/layout/StepUpProcess"/>
    <dgm:cxn modelId="{7990E181-5A77-4338-8DA5-4802FE0FB2C6}" type="presParOf" srcId="{EF81E50E-85BA-433F-B7FE-8D825E65DCD8}" destId="{5B89E623-DEB8-4F75-8FE2-C5FFC617EA27}" srcOrd="2" destOrd="0" presId="urn:microsoft.com/office/officeart/2009/3/layout/StepUpProcess"/>
    <dgm:cxn modelId="{6FFD5F84-6D0E-4D80-B9E6-DEACE5CACEBB}" type="presParOf" srcId="{A9AF58DC-4CF6-4D18-A50B-ED2ABD819630}" destId="{CDC75127-8DDF-4C4A-9136-00A029718384}" srcOrd="1" destOrd="0" presId="urn:microsoft.com/office/officeart/2009/3/layout/StepUpProcess"/>
    <dgm:cxn modelId="{40867D26-767A-45B6-A0D2-EE61E2F96031}" type="presParOf" srcId="{CDC75127-8DDF-4C4A-9136-00A029718384}" destId="{4D41057C-AE8A-4C9F-8803-410EFAA777A4}" srcOrd="0" destOrd="0" presId="urn:microsoft.com/office/officeart/2009/3/layout/StepUpProcess"/>
    <dgm:cxn modelId="{6BB2F1AD-E0C4-4673-9CCC-2CCAD80DF45E}" type="presParOf" srcId="{A9AF58DC-4CF6-4D18-A50B-ED2ABD819630}" destId="{542F8F95-2E0F-4D19-AEC6-42000814B71B}" srcOrd="2" destOrd="0" presId="urn:microsoft.com/office/officeart/2009/3/layout/StepUpProcess"/>
    <dgm:cxn modelId="{47E5C1F0-0590-4A6D-933C-99E2167431DE}" type="presParOf" srcId="{542F8F95-2E0F-4D19-AEC6-42000814B71B}" destId="{ACA48BCE-EDA8-4F69-B76A-093D3019E376}" srcOrd="0" destOrd="0" presId="urn:microsoft.com/office/officeart/2009/3/layout/StepUpProcess"/>
    <dgm:cxn modelId="{C765D592-5E94-4CE9-BD5C-24A44E34937F}" type="presParOf" srcId="{542F8F95-2E0F-4D19-AEC6-42000814B71B}" destId="{74F6A526-40A4-41DC-9602-59B29D3FE800}" srcOrd="1" destOrd="0" presId="urn:microsoft.com/office/officeart/2009/3/layout/StepUpProcess"/>
    <dgm:cxn modelId="{73BF27EC-B4FC-428C-8067-EB3431BFD9A4}" type="presParOf" srcId="{542F8F95-2E0F-4D19-AEC6-42000814B71B}" destId="{05DA3096-B54C-4AB9-8496-F46C5B5DF620}" srcOrd="2" destOrd="0" presId="urn:microsoft.com/office/officeart/2009/3/layout/StepUpProcess"/>
    <dgm:cxn modelId="{E7205E53-1853-4075-A69B-E176456FFE84}" type="presParOf" srcId="{A9AF58DC-4CF6-4D18-A50B-ED2ABD819630}" destId="{9D55ADAE-7FD4-4A19-8CAF-3A58D64D4F9E}" srcOrd="3" destOrd="0" presId="urn:microsoft.com/office/officeart/2009/3/layout/StepUpProcess"/>
    <dgm:cxn modelId="{16399EDF-26EE-4F55-9D28-96944381C04B}" type="presParOf" srcId="{9D55ADAE-7FD4-4A19-8CAF-3A58D64D4F9E}" destId="{7FEAFFC8-E52E-4639-B092-5040F44DA153}" srcOrd="0" destOrd="0" presId="urn:microsoft.com/office/officeart/2009/3/layout/StepUpProcess"/>
    <dgm:cxn modelId="{F0CA9F5B-6510-4D94-B58D-FA405B56B9B7}" type="presParOf" srcId="{A9AF58DC-4CF6-4D18-A50B-ED2ABD819630}" destId="{281E2AC3-FA16-4A8E-B418-D9EBF3852B75}" srcOrd="4" destOrd="0" presId="urn:microsoft.com/office/officeart/2009/3/layout/StepUpProcess"/>
    <dgm:cxn modelId="{744FFFBF-5918-4457-9CDB-65088202E9E4}" type="presParOf" srcId="{281E2AC3-FA16-4A8E-B418-D9EBF3852B75}" destId="{911AB823-1DE0-4CEB-8D7F-E0ECB95C84DE}" srcOrd="0" destOrd="0" presId="urn:microsoft.com/office/officeart/2009/3/layout/StepUpProcess"/>
    <dgm:cxn modelId="{B47CAAE7-5C4D-40C7-A934-40AF3CCCB134}" type="presParOf" srcId="{281E2AC3-FA16-4A8E-B418-D9EBF3852B75}" destId="{FC43FB13-98F0-4E4D-86AA-2BF54C476C5D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103E3A9-CD76-43C6-9E92-70C1245B997C}" type="doc">
      <dgm:prSet loTypeId="urn:microsoft.com/office/officeart/2005/8/layout/bProcess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PE"/>
        </a:p>
      </dgm:t>
    </dgm:pt>
    <dgm:pt modelId="{40788488-9E98-41F3-A82E-F57D66E056CD}">
      <dgm:prSet phldrT="[Texto]" custT="1"/>
      <dgm:spPr/>
      <dgm:t>
        <a:bodyPr/>
        <a:lstStyle/>
        <a:p>
          <a:r>
            <a:rPr lang="es-PE" sz="1400" spc="25" dirty="0" smtClean="0">
              <a:latin typeface="Arial" panose="020B0604020202020204" pitchFamily="34" charset="0"/>
              <a:ea typeface="Times New Roman" panose="02020603050405020304" pitchFamily="18" charset="0"/>
            </a:rPr>
            <a:t>Puede utilizar planchas de tierra con césped natural o planchas </a:t>
          </a:r>
          <a:r>
            <a:rPr lang="es-PE" sz="1400" spc="25" dirty="0" err="1" smtClean="0">
              <a:latin typeface="Arial" panose="020B0604020202020204" pitchFamily="34" charset="0"/>
              <a:ea typeface="Times New Roman" panose="02020603050405020304" pitchFamily="18" charset="0"/>
            </a:rPr>
            <a:t>precultivadas</a:t>
          </a:r>
          <a:r>
            <a:rPr lang="es-PE" sz="1400" b="1" i="1" u="sng" spc="25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</a:rPr>
            <a:t>,  No se permite el uso de césped sintético. </a:t>
          </a:r>
          <a:endParaRPr lang="es-PE" sz="1400" b="1" i="1" u="sng" dirty="0">
            <a:solidFill>
              <a:srgbClr val="FF0000"/>
            </a:solidFill>
          </a:endParaRPr>
        </a:p>
      </dgm:t>
    </dgm:pt>
    <dgm:pt modelId="{BA6FD65B-BF1F-40DF-B963-B6EBEBE4F886}" type="parTrans" cxnId="{D2FB5873-E1DC-46DF-A592-EE30514EDBC2}">
      <dgm:prSet/>
      <dgm:spPr/>
      <dgm:t>
        <a:bodyPr/>
        <a:lstStyle/>
        <a:p>
          <a:endParaRPr lang="es-PE"/>
        </a:p>
      </dgm:t>
    </dgm:pt>
    <dgm:pt modelId="{18C97CD5-22DD-4A99-95A0-F443B6F2B79D}" type="sibTrans" cxnId="{D2FB5873-E1DC-46DF-A592-EE30514EDBC2}">
      <dgm:prSet/>
      <dgm:spPr/>
      <dgm:t>
        <a:bodyPr/>
        <a:lstStyle/>
        <a:p>
          <a:endParaRPr lang="es-PE"/>
        </a:p>
      </dgm:t>
    </dgm:pt>
    <dgm:pt modelId="{55C25148-0BF9-425B-A60E-216A6D91B8BA}">
      <dgm:prSet phldrT="[Texto]" custT="1"/>
      <dgm:spPr/>
      <dgm:t>
        <a:bodyPr/>
        <a:lstStyle/>
        <a:p>
          <a:r>
            <a:rPr lang="es-PE" sz="1400" spc="25" dirty="0" smtClean="0">
              <a:latin typeface="Arial" panose="020B0604020202020204" pitchFamily="34" charset="0"/>
              <a:ea typeface="Times New Roman" panose="02020603050405020304" pitchFamily="18" charset="0"/>
            </a:rPr>
            <a:t>De acuerdo al clima de la zona, debe consultar cual es el mejor periodo para plantar césped en planchas</a:t>
          </a:r>
          <a:endParaRPr lang="es-PE" sz="1400" dirty="0"/>
        </a:p>
      </dgm:t>
    </dgm:pt>
    <dgm:pt modelId="{69D16773-77D4-4165-A1E5-C9CFDF82A78F}" type="parTrans" cxnId="{93FF870A-93F7-4B8F-A3E6-61C0AFEE2DF1}">
      <dgm:prSet/>
      <dgm:spPr/>
      <dgm:t>
        <a:bodyPr/>
        <a:lstStyle/>
        <a:p>
          <a:endParaRPr lang="es-PE"/>
        </a:p>
      </dgm:t>
    </dgm:pt>
    <dgm:pt modelId="{3D850892-A39A-40D8-ADB3-E16DE78A0B8A}" type="sibTrans" cxnId="{93FF870A-93F7-4B8F-A3E6-61C0AFEE2DF1}">
      <dgm:prSet/>
      <dgm:spPr/>
      <dgm:t>
        <a:bodyPr/>
        <a:lstStyle/>
        <a:p>
          <a:endParaRPr lang="es-PE"/>
        </a:p>
      </dgm:t>
    </dgm:pt>
    <dgm:pt modelId="{399ECE2E-FE57-46AF-A739-D5AB0C709509}">
      <dgm:prSet custT="1"/>
      <dgm:spPr/>
      <dgm:t>
        <a:bodyPr/>
        <a:lstStyle/>
        <a:p>
          <a:r>
            <a:rPr lang="es-PE" sz="1400" spc="25" dirty="0" smtClean="0">
              <a:latin typeface="Arial" panose="020B0604020202020204" pitchFamily="34" charset="0"/>
              <a:ea typeface="Times New Roman" panose="02020603050405020304" pitchFamily="18" charset="0"/>
            </a:rPr>
            <a:t>Si se requiere dar mantenimiento a césped plantado en</a:t>
          </a:r>
          <a:r>
            <a:rPr lang="es-PE" sz="1800" spc="25" dirty="0" smtClean="0">
              <a:latin typeface="Arial" panose="020B0604020202020204" pitchFamily="34" charset="0"/>
              <a:ea typeface="Times New Roman" panose="02020603050405020304" pitchFamily="18" charset="0"/>
            </a:rPr>
            <a:t> </a:t>
          </a:r>
          <a:r>
            <a:rPr lang="es-PE" sz="1400" spc="25" dirty="0" smtClean="0">
              <a:latin typeface="Arial" panose="020B0604020202020204" pitchFamily="34" charset="0"/>
              <a:ea typeface="Times New Roman" panose="02020603050405020304" pitchFamily="18" charset="0"/>
            </a:rPr>
            <a:t>mal estado, primero se debe retirar las zonas dañadas, para posteriormente, labrar el terreno, añadir tierra vegetal y plantar las planchas de césped.</a:t>
          </a:r>
          <a:endParaRPr lang="es-PE" sz="1400" dirty="0">
            <a:latin typeface="Times New Roman" panose="02020603050405020304" pitchFamily="18" charset="0"/>
            <a:ea typeface="Times New Roman" panose="02020603050405020304" pitchFamily="18" charset="0"/>
          </a:endParaRPr>
        </a:p>
      </dgm:t>
    </dgm:pt>
    <dgm:pt modelId="{10BB8588-F60B-4C81-85C0-F1633FB70F20}" type="parTrans" cxnId="{52CE3D13-3A63-474E-809A-B0C0D5EAF16C}">
      <dgm:prSet/>
      <dgm:spPr/>
      <dgm:t>
        <a:bodyPr/>
        <a:lstStyle/>
        <a:p>
          <a:endParaRPr lang="es-PE"/>
        </a:p>
      </dgm:t>
    </dgm:pt>
    <dgm:pt modelId="{6DC2A7D4-5D6A-4F11-A524-139F41679C40}" type="sibTrans" cxnId="{52CE3D13-3A63-474E-809A-B0C0D5EAF16C}">
      <dgm:prSet/>
      <dgm:spPr/>
      <dgm:t>
        <a:bodyPr/>
        <a:lstStyle/>
        <a:p>
          <a:endParaRPr lang="es-PE"/>
        </a:p>
      </dgm:t>
    </dgm:pt>
    <dgm:pt modelId="{CF65941E-C987-407F-A7C4-D0A6081A17AB}">
      <dgm:prSet phldrT="[Texto]" custT="1"/>
      <dgm:spPr/>
      <dgm:t>
        <a:bodyPr/>
        <a:lstStyle/>
        <a:p>
          <a:r>
            <a:rPr lang="es-ES" sz="1400" dirty="0" smtClean="0">
              <a:latin typeface="Arial" panose="020B0604020202020204" pitchFamily="34" charset="0"/>
              <a:cs typeface="Arial" panose="020B0604020202020204" pitchFamily="34" charset="0"/>
            </a:rPr>
            <a:t>Se realizarán por un personal calificado, quien le indicará el cuidado posterior que debe recibir.</a:t>
          </a:r>
          <a:endParaRPr lang="es-PE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7FD140-DA1D-4857-A512-7D2F11335CE6}" type="parTrans" cxnId="{F3E83460-8C18-4318-85B7-7DF4EF87D6E7}">
      <dgm:prSet/>
      <dgm:spPr/>
      <dgm:t>
        <a:bodyPr/>
        <a:lstStyle/>
        <a:p>
          <a:endParaRPr lang="es-PE"/>
        </a:p>
      </dgm:t>
    </dgm:pt>
    <dgm:pt modelId="{0BC8872B-1683-47DB-9E87-D4E2D604A289}" type="sibTrans" cxnId="{F3E83460-8C18-4318-85B7-7DF4EF87D6E7}">
      <dgm:prSet/>
      <dgm:spPr/>
      <dgm:t>
        <a:bodyPr/>
        <a:lstStyle/>
        <a:p>
          <a:endParaRPr lang="es-PE"/>
        </a:p>
      </dgm:t>
    </dgm:pt>
    <dgm:pt modelId="{8C4EB52F-D919-4C59-9AEF-8EC37D5AF5D0}" type="pres">
      <dgm:prSet presAssocID="{B103E3A9-CD76-43C6-9E92-70C1245B997C}" presName="diagram" presStyleCnt="0">
        <dgm:presLayoutVars>
          <dgm:dir/>
          <dgm:resizeHandles/>
        </dgm:presLayoutVars>
      </dgm:prSet>
      <dgm:spPr/>
      <dgm:t>
        <a:bodyPr/>
        <a:lstStyle/>
        <a:p>
          <a:endParaRPr lang="es-PE"/>
        </a:p>
      </dgm:t>
    </dgm:pt>
    <dgm:pt modelId="{C90DF1C3-96E8-4852-9A34-087D2233697E}" type="pres">
      <dgm:prSet presAssocID="{CF65941E-C987-407F-A7C4-D0A6081A17AB}" presName="firstNode" presStyleLbl="node1" presStyleIdx="0" presStyleCnt="4" custScaleX="118890" custLinFactNeighborX="25429" custLinFactNeighborY="-2833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6C4EF18E-C79C-4BCF-89C4-1011F55FC3D0}" type="pres">
      <dgm:prSet presAssocID="{0BC8872B-1683-47DB-9E87-D4E2D604A289}" presName="sibTrans" presStyleLbl="sibTrans2D1" presStyleIdx="0" presStyleCnt="3"/>
      <dgm:spPr/>
      <dgm:t>
        <a:bodyPr/>
        <a:lstStyle/>
        <a:p>
          <a:endParaRPr lang="es-PE"/>
        </a:p>
      </dgm:t>
    </dgm:pt>
    <dgm:pt modelId="{61F37225-A9EB-4C6F-A0F5-0FA5A0FB6D0A}" type="pres">
      <dgm:prSet presAssocID="{40788488-9E98-41F3-A82E-F57D66E056CD}" presName="middleNode" presStyleCnt="0"/>
      <dgm:spPr/>
    </dgm:pt>
    <dgm:pt modelId="{C5416438-E463-4043-A0EC-C94D54B6698D}" type="pres">
      <dgm:prSet presAssocID="{40788488-9E98-41F3-A82E-F57D66E056CD}" presName="padding" presStyleLbl="node1" presStyleIdx="0" presStyleCnt="4"/>
      <dgm:spPr/>
    </dgm:pt>
    <dgm:pt modelId="{9FFD455F-79FE-432D-8F4B-74C0709C8FEC}" type="pres">
      <dgm:prSet presAssocID="{40788488-9E98-41F3-A82E-F57D66E056CD}" presName="shape" presStyleLbl="node1" presStyleIdx="1" presStyleCnt="4" custScaleX="169828" custScaleY="121955" custLinFactNeighborX="98536" custLinFactNeighborY="-14122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C58FDB78-5323-4111-92D9-FE79C8D551A8}" type="pres">
      <dgm:prSet presAssocID="{18C97CD5-22DD-4A99-95A0-F443B6F2B79D}" presName="sibTrans" presStyleLbl="sibTrans2D1" presStyleIdx="1" presStyleCnt="3"/>
      <dgm:spPr/>
      <dgm:t>
        <a:bodyPr/>
        <a:lstStyle/>
        <a:p>
          <a:endParaRPr lang="es-PE"/>
        </a:p>
      </dgm:t>
    </dgm:pt>
    <dgm:pt modelId="{0C1E0044-BFC6-4344-B863-E6A32F146CD8}" type="pres">
      <dgm:prSet presAssocID="{55C25148-0BF9-425B-A60E-216A6D91B8BA}" presName="middleNode" presStyleCnt="0"/>
      <dgm:spPr/>
    </dgm:pt>
    <dgm:pt modelId="{FB903631-9845-4C7A-890E-57BE36AA24DC}" type="pres">
      <dgm:prSet presAssocID="{55C25148-0BF9-425B-A60E-216A6D91B8BA}" presName="padding" presStyleLbl="node1" presStyleIdx="1" presStyleCnt="4"/>
      <dgm:spPr/>
    </dgm:pt>
    <dgm:pt modelId="{FA9E8838-C7AA-4225-85F1-C92C8118007C}" type="pres">
      <dgm:prSet presAssocID="{55C25148-0BF9-425B-A60E-216A6D91B8BA}" presName="shape" presStyleLbl="node1" presStyleIdx="2" presStyleCnt="4" custScaleX="160352" custScaleY="123372" custLinFactNeighborX="36918" custLinFactNeighborY="-7796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  <dgm:pt modelId="{AD852724-FC39-4632-B89E-C39333D7AD81}" type="pres">
      <dgm:prSet presAssocID="{3D850892-A39A-40D8-ADB3-E16DE78A0B8A}" presName="sibTrans" presStyleLbl="sibTrans2D1" presStyleIdx="2" presStyleCnt="3"/>
      <dgm:spPr/>
      <dgm:t>
        <a:bodyPr/>
        <a:lstStyle/>
        <a:p>
          <a:endParaRPr lang="es-PE"/>
        </a:p>
      </dgm:t>
    </dgm:pt>
    <dgm:pt modelId="{9451E25B-91FC-4708-A1A0-F23030C1A185}" type="pres">
      <dgm:prSet presAssocID="{399ECE2E-FE57-46AF-A739-D5AB0C709509}" presName="lastNode" presStyleLbl="node1" presStyleIdx="3" presStyleCnt="4" custScaleX="142373" custLinFactNeighborX="59943" custLinFactNeighborY="17644">
        <dgm:presLayoutVars>
          <dgm:bulletEnabled val="1"/>
        </dgm:presLayoutVars>
      </dgm:prSet>
      <dgm:spPr/>
      <dgm:t>
        <a:bodyPr/>
        <a:lstStyle/>
        <a:p>
          <a:endParaRPr lang="es-PE"/>
        </a:p>
      </dgm:t>
    </dgm:pt>
  </dgm:ptLst>
  <dgm:cxnLst>
    <dgm:cxn modelId="{8B180E14-A745-45F5-BF23-A07169FBC5D9}" type="presOf" srcId="{399ECE2E-FE57-46AF-A739-D5AB0C709509}" destId="{9451E25B-91FC-4708-A1A0-F23030C1A185}" srcOrd="0" destOrd="0" presId="urn:microsoft.com/office/officeart/2005/8/layout/bProcess2"/>
    <dgm:cxn modelId="{F3E83460-8C18-4318-85B7-7DF4EF87D6E7}" srcId="{B103E3A9-CD76-43C6-9E92-70C1245B997C}" destId="{CF65941E-C987-407F-A7C4-D0A6081A17AB}" srcOrd="0" destOrd="0" parTransId="{417FD140-DA1D-4857-A512-7D2F11335CE6}" sibTransId="{0BC8872B-1683-47DB-9E87-D4E2D604A289}"/>
    <dgm:cxn modelId="{59AFB0CE-1DA8-467E-8634-67F7511CF2F4}" type="presOf" srcId="{3D850892-A39A-40D8-ADB3-E16DE78A0B8A}" destId="{AD852724-FC39-4632-B89E-C39333D7AD81}" srcOrd="0" destOrd="0" presId="urn:microsoft.com/office/officeart/2005/8/layout/bProcess2"/>
    <dgm:cxn modelId="{93FF870A-93F7-4B8F-A3E6-61C0AFEE2DF1}" srcId="{B103E3A9-CD76-43C6-9E92-70C1245B997C}" destId="{55C25148-0BF9-425B-A60E-216A6D91B8BA}" srcOrd="2" destOrd="0" parTransId="{69D16773-77D4-4165-A1E5-C9CFDF82A78F}" sibTransId="{3D850892-A39A-40D8-ADB3-E16DE78A0B8A}"/>
    <dgm:cxn modelId="{0EDD8E00-3784-4948-8782-B71F8D6A68BC}" type="presOf" srcId="{55C25148-0BF9-425B-A60E-216A6D91B8BA}" destId="{FA9E8838-C7AA-4225-85F1-C92C8118007C}" srcOrd="0" destOrd="0" presId="urn:microsoft.com/office/officeart/2005/8/layout/bProcess2"/>
    <dgm:cxn modelId="{DDFFED52-BB8F-4CA1-9719-F89B983C8058}" type="presOf" srcId="{18C97CD5-22DD-4A99-95A0-F443B6F2B79D}" destId="{C58FDB78-5323-4111-92D9-FE79C8D551A8}" srcOrd="0" destOrd="0" presId="urn:microsoft.com/office/officeart/2005/8/layout/bProcess2"/>
    <dgm:cxn modelId="{52CE3D13-3A63-474E-809A-B0C0D5EAF16C}" srcId="{B103E3A9-CD76-43C6-9E92-70C1245B997C}" destId="{399ECE2E-FE57-46AF-A739-D5AB0C709509}" srcOrd="3" destOrd="0" parTransId="{10BB8588-F60B-4C81-85C0-F1633FB70F20}" sibTransId="{6DC2A7D4-5D6A-4F11-A524-139F41679C40}"/>
    <dgm:cxn modelId="{53859B54-E7AE-4249-A8BE-0DA5757AF2F9}" type="presOf" srcId="{0BC8872B-1683-47DB-9E87-D4E2D604A289}" destId="{6C4EF18E-C79C-4BCF-89C4-1011F55FC3D0}" srcOrd="0" destOrd="0" presId="urn:microsoft.com/office/officeart/2005/8/layout/bProcess2"/>
    <dgm:cxn modelId="{F7BD6477-E9FE-4C57-A68A-AD9C43ACC5CD}" type="presOf" srcId="{40788488-9E98-41F3-A82E-F57D66E056CD}" destId="{9FFD455F-79FE-432D-8F4B-74C0709C8FEC}" srcOrd="0" destOrd="0" presId="urn:microsoft.com/office/officeart/2005/8/layout/bProcess2"/>
    <dgm:cxn modelId="{DE6D9C88-F0A9-4D4B-BE31-28929A475B26}" type="presOf" srcId="{B103E3A9-CD76-43C6-9E92-70C1245B997C}" destId="{8C4EB52F-D919-4C59-9AEF-8EC37D5AF5D0}" srcOrd="0" destOrd="0" presId="urn:microsoft.com/office/officeart/2005/8/layout/bProcess2"/>
    <dgm:cxn modelId="{37224A64-ED90-4870-AA6D-64CEA46B5998}" type="presOf" srcId="{CF65941E-C987-407F-A7C4-D0A6081A17AB}" destId="{C90DF1C3-96E8-4852-9A34-087D2233697E}" srcOrd="0" destOrd="0" presId="urn:microsoft.com/office/officeart/2005/8/layout/bProcess2"/>
    <dgm:cxn modelId="{D2FB5873-E1DC-46DF-A592-EE30514EDBC2}" srcId="{B103E3A9-CD76-43C6-9E92-70C1245B997C}" destId="{40788488-9E98-41F3-A82E-F57D66E056CD}" srcOrd="1" destOrd="0" parTransId="{BA6FD65B-BF1F-40DF-B963-B6EBEBE4F886}" sibTransId="{18C97CD5-22DD-4A99-95A0-F443B6F2B79D}"/>
    <dgm:cxn modelId="{2C93681A-9052-4F6A-96BD-2904DEE1F4B8}" type="presParOf" srcId="{8C4EB52F-D919-4C59-9AEF-8EC37D5AF5D0}" destId="{C90DF1C3-96E8-4852-9A34-087D2233697E}" srcOrd="0" destOrd="0" presId="urn:microsoft.com/office/officeart/2005/8/layout/bProcess2"/>
    <dgm:cxn modelId="{0827BCCB-DBFB-4D13-A007-4A127E66F5D5}" type="presParOf" srcId="{8C4EB52F-D919-4C59-9AEF-8EC37D5AF5D0}" destId="{6C4EF18E-C79C-4BCF-89C4-1011F55FC3D0}" srcOrd="1" destOrd="0" presId="urn:microsoft.com/office/officeart/2005/8/layout/bProcess2"/>
    <dgm:cxn modelId="{3CC55654-5413-4FF9-9365-FB90602F524D}" type="presParOf" srcId="{8C4EB52F-D919-4C59-9AEF-8EC37D5AF5D0}" destId="{61F37225-A9EB-4C6F-A0F5-0FA5A0FB6D0A}" srcOrd="2" destOrd="0" presId="urn:microsoft.com/office/officeart/2005/8/layout/bProcess2"/>
    <dgm:cxn modelId="{B8B6B4FE-813C-4319-9FAC-B53C2A8B6B21}" type="presParOf" srcId="{61F37225-A9EB-4C6F-A0F5-0FA5A0FB6D0A}" destId="{C5416438-E463-4043-A0EC-C94D54B6698D}" srcOrd="0" destOrd="0" presId="urn:microsoft.com/office/officeart/2005/8/layout/bProcess2"/>
    <dgm:cxn modelId="{FE1CB430-F169-4701-BD39-ED54293D9476}" type="presParOf" srcId="{61F37225-A9EB-4C6F-A0F5-0FA5A0FB6D0A}" destId="{9FFD455F-79FE-432D-8F4B-74C0709C8FEC}" srcOrd="1" destOrd="0" presId="urn:microsoft.com/office/officeart/2005/8/layout/bProcess2"/>
    <dgm:cxn modelId="{C79705B0-5931-44B1-835B-3F98D5D8C4F7}" type="presParOf" srcId="{8C4EB52F-D919-4C59-9AEF-8EC37D5AF5D0}" destId="{C58FDB78-5323-4111-92D9-FE79C8D551A8}" srcOrd="3" destOrd="0" presId="urn:microsoft.com/office/officeart/2005/8/layout/bProcess2"/>
    <dgm:cxn modelId="{D484188D-B647-406A-9520-7B375D9AE3CC}" type="presParOf" srcId="{8C4EB52F-D919-4C59-9AEF-8EC37D5AF5D0}" destId="{0C1E0044-BFC6-4344-B863-E6A32F146CD8}" srcOrd="4" destOrd="0" presId="urn:microsoft.com/office/officeart/2005/8/layout/bProcess2"/>
    <dgm:cxn modelId="{EB90A4EE-47AC-43DE-BD5C-0FF443273323}" type="presParOf" srcId="{0C1E0044-BFC6-4344-B863-E6A32F146CD8}" destId="{FB903631-9845-4C7A-890E-57BE36AA24DC}" srcOrd="0" destOrd="0" presId="urn:microsoft.com/office/officeart/2005/8/layout/bProcess2"/>
    <dgm:cxn modelId="{1DD55985-7333-42FC-8D0E-7ADE8BCC959E}" type="presParOf" srcId="{0C1E0044-BFC6-4344-B863-E6A32F146CD8}" destId="{FA9E8838-C7AA-4225-85F1-C92C8118007C}" srcOrd="1" destOrd="0" presId="urn:microsoft.com/office/officeart/2005/8/layout/bProcess2"/>
    <dgm:cxn modelId="{73B20794-835D-4726-AFC0-1B703B4F17BE}" type="presParOf" srcId="{8C4EB52F-D919-4C59-9AEF-8EC37D5AF5D0}" destId="{AD852724-FC39-4632-B89E-C39333D7AD81}" srcOrd="5" destOrd="0" presId="urn:microsoft.com/office/officeart/2005/8/layout/bProcess2"/>
    <dgm:cxn modelId="{5D739C38-EF9A-4477-82BC-258318F9EFAE}" type="presParOf" srcId="{8C4EB52F-D919-4C59-9AEF-8EC37D5AF5D0}" destId="{9451E25B-91FC-4708-A1A0-F23030C1A185}" srcOrd="6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5DA18E-EC63-462F-841D-316BDDDC57DA}">
      <dsp:nvSpPr>
        <dsp:cNvPr id="0" name=""/>
        <dsp:cNvSpPr/>
      </dsp:nvSpPr>
      <dsp:spPr>
        <a:xfrm>
          <a:off x="318745" y="605866"/>
          <a:ext cx="3315226" cy="1234455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4000" kern="1200" dirty="0" smtClean="0"/>
            <a:t/>
          </a:r>
          <a:br>
            <a:rPr lang="es-PE" sz="4000" kern="1200" dirty="0" smtClean="0"/>
          </a:br>
          <a:endParaRPr lang="es-PE" sz="4000" kern="1200" dirty="0"/>
        </a:p>
      </dsp:txBody>
      <dsp:txXfrm>
        <a:off x="318745" y="605866"/>
        <a:ext cx="3315226" cy="1234455"/>
      </dsp:txXfrm>
    </dsp:sp>
    <dsp:sp modelId="{BF0995F2-EE21-416D-A29F-193762A86A37}">
      <dsp:nvSpPr>
        <dsp:cNvPr id="0" name=""/>
        <dsp:cNvSpPr/>
      </dsp:nvSpPr>
      <dsp:spPr>
        <a:xfrm rot="10894114">
          <a:off x="1351303" y="1851216"/>
          <a:ext cx="514736" cy="306749"/>
        </a:xfrm>
        <a:prstGeom prst="triangl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53E234-6086-4A86-A6FE-D7A002E90C06}">
      <dsp:nvSpPr>
        <dsp:cNvPr id="0" name=""/>
        <dsp:cNvSpPr/>
      </dsp:nvSpPr>
      <dsp:spPr>
        <a:xfrm>
          <a:off x="1175708" y="2400314"/>
          <a:ext cx="980940" cy="980940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tx2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400" b="1" kern="1200" dirty="0" smtClean="0">
              <a:solidFill>
                <a:schemeClr val="tx2"/>
              </a:solidFill>
            </a:rPr>
            <a:t>a través </a:t>
          </a:r>
          <a:endParaRPr lang="es-PE" sz="1400" b="1" kern="1200" dirty="0">
            <a:solidFill>
              <a:schemeClr val="tx2"/>
            </a:solidFill>
          </a:endParaRPr>
        </a:p>
      </dsp:txBody>
      <dsp:txXfrm>
        <a:off x="1319363" y="2543969"/>
        <a:ext cx="693630" cy="693630"/>
      </dsp:txXfrm>
    </dsp:sp>
    <dsp:sp modelId="{4786B91D-E37D-4355-871B-E6F2C98F7B22}">
      <dsp:nvSpPr>
        <dsp:cNvPr id="0" name=""/>
        <dsp:cNvSpPr/>
      </dsp:nvSpPr>
      <dsp:spPr>
        <a:xfrm rot="4927300">
          <a:off x="2403386" y="2613400"/>
          <a:ext cx="514736" cy="306749"/>
        </a:xfrm>
        <a:prstGeom prst="triangle">
          <a:avLst/>
        </a:prstGeom>
        <a:solidFill>
          <a:schemeClr val="accent4">
            <a:hueOff val="-744128"/>
            <a:satOff val="4483"/>
            <a:lumOff val="3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6C44ED-FF6C-460B-B953-9EA10554CE22}">
      <dsp:nvSpPr>
        <dsp:cNvPr id="0" name=""/>
        <dsp:cNvSpPr/>
      </dsp:nvSpPr>
      <dsp:spPr>
        <a:xfrm>
          <a:off x="3673031" y="2407122"/>
          <a:ext cx="1760631" cy="980940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4600" kern="1200" dirty="0"/>
        </a:p>
      </dsp:txBody>
      <dsp:txXfrm>
        <a:off x="3673031" y="2407122"/>
        <a:ext cx="1760631" cy="980940"/>
      </dsp:txXfrm>
    </dsp:sp>
    <dsp:sp modelId="{DA89DEB8-6AEE-49F8-B22C-221B5C0021E7}">
      <dsp:nvSpPr>
        <dsp:cNvPr id="0" name=""/>
        <dsp:cNvSpPr/>
      </dsp:nvSpPr>
      <dsp:spPr>
        <a:xfrm rot="413131">
          <a:off x="4419198" y="1928236"/>
          <a:ext cx="514736" cy="306749"/>
        </a:xfrm>
        <a:prstGeom prst="triangle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E3093D-FAC0-421D-9540-77A611C3889F}">
      <dsp:nvSpPr>
        <dsp:cNvPr id="0" name=""/>
        <dsp:cNvSpPr/>
      </dsp:nvSpPr>
      <dsp:spPr>
        <a:xfrm>
          <a:off x="4009656" y="624309"/>
          <a:ext cx="1600198" cy="1150594"/>
        </a:xfrm>
        <a:prstGeom prst="ellipse">
          <a:avLst/>
        </a:prstGeom>
        <a:solidFill>
          <a:schemeClr val="accent4">
            <a:hueOff val="-1913473"/>
            <a:satOff val="11528"/>
            <a:lumOff val="9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300" kern="1200" dirty="0" smtClean="0"/>
            <a:t>Transfiere Recursos económicos</a:t>
          </a:r>
          <a:endParaRPr lang="es-PE" sz="1300" kern="1200" dirty="0"/>
        </a:p>
      </dsp:txBody>
      <dsp:txXfrm>
        <a:off x="4244000" y="792810"/>
        <a:ext cx="1131510" cy="813592"/>
      </dsp:txXfrm>
    </dsp:sp>
    <dsp:sp modelId="{9610F74C-2B72-4221-AE49-72AA23817B4A}">
      <dsp:nvSpPr>
        <dsp:cNvPr id="0" name=""/>
        <dsp:cNvSpPr/>
      </dsp:nvSpPr>
      <dsp:spPr>
        <a:xfrm rot="5330718">
          <a:off x="5787164" y="1021343"/>
          <a:ext cx="514736" cy="306749"/>
        </a:xfrm>
        <a:prstGeom prst="triangle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C3ED83-A83C-458A-9CF6-236A40027A13}">
      <dsp:nvSpPr>
        <dsp:cNvPr id="0" name=""/>
        <dsp:cNvSpPr/>
      </dsp:nvSpPr>
      <dsp:spPr>
        <a:xfrm>
          <a:off x="6461983" y="417708"/>
          <a:ext cx="1565218" cy="146564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E" sz="1300" b="1" kern="1200" dirty="0" smtClean="0">
              <a:solidFill>
                <a:schemeClr val="tx2"/>
              </a:solidFill>
            </a:rPr>
            <a:t>Responsables de Mantenimiento de cada Institución</a:t>
          </a:r>
          <a:endParaRPr lang="es-PE" sz="1300" b="1" kern="1200" dirty="0">
            <a:solidFill>
              <a:schemeClr val="tx2"/>
            </a:solidFill>
          </a:endParaRPr>
        </a:p>
      </dsp:txBody>
      <dsp:txXfrm>
        <a:off x="6691204" y="632346"/>
        <a:ext cx="1106776" cy="1036367"/>
      </dsp:txXfrm>
    </dsp:sp>
    <dsp:sp modelId="{25E6B4FD-9D0C-4004-A0CC-2357E4BDA3DE}">
      <dsp:nvSpPr>
        <dsp:cNvPr id="0" name=""/>
        <dsp:cNvSpPr/>
      </dsp:nvSpPr>
      <dsp:spPr>
        <a:xfrm rot="10800000">
          <a:off x="6975749" y="2094800"/>
          <a:ext cx="514736" cy="306749"/>
        </a:xfrm>
        <a:prstGeom prst="triangle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D8CFE8-7CA6-48B5-B231-5EDBAEF57307}">
      <dsp:nvSpPr>
        <dsp:cNvPr id="0" name=""/>
        <dsp:cNvSpPr/>
      </dsp:nvSpPr>
      <dsp:spPr>
        <a:xfrm>
          <a:off x="6304508" y="2595659"/>
          <a:ext cx="1837674" cy="1174421"/>
        </a:xfrm>
        <a:prstGeom prst="ellipse">
          <a:avLst/>
        </a:prstGeom>
        <a:solidFill>
          <a:schemeClr val="accent4">
            <a:hueOff val="-3189121"/>
            <a:satOff val="19214"/>
            <a:lumOff val="15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/>
            <a:t>Objetivo de preservar, neutralizar daños y deterioros en la infraestructura y el mobiliario</a:t>
          </a:r>
          <a:endParaRPr lang="es-PE" sz="1300" kern="1200" dirty="0"/>
        </a:p>
      </dsp:txBody>
      <dsp:txXfrm>
        <a:off x="6573629" y="2767649"/>
        <a:ext cx="1299432" cy="830441"/>
      </dsp:txXfrm>
    </dsp:sp>
    <dsp:sp modelId="{7373607C-126F-492F-B954-00AFC0CC6408}">
      <dsp:nvSpPr>
        <dsp:cNvPr id="0" name=""/>
        <dsp:cNvSpPr/>
      </dsp:nvSpPr>
      <dsp:spPr>
        <a:xfrm rot="5406986">
          <a:off x="8490957" y="3032594"/>
          <a:ext cx="514736" cy="306749"/>
        </a:xfrm>
        <a:prstGeom prst="triangle">
          <a:avLst/>
        </a:prstGeom>
        <a:solidFill>
          <a:schemeClr val="accent4">
            <a:hueOff val="-3720641"/>
            <a:satOff val="22416"/>
            <a:lumOff val="179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7FB10B-6E4D-4BE1-8466-3ACB209DFC9E}">
      <dsp:nvSpPr>
        <dsp:cNvPr id="0" name=""/>
        <dsp:cNvSpPr/>
      </dsp:nvSpPr>
      <dsp:spPr>
        <a:xfrm>
          <a:off x="9337107" y="2517365"/>
          <a:ext cx="1478091" cy="134260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tx2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PE" sz="5700" kern="1200" dirty="0"/>
        </a:p>
      </dsp:txBody>
      <dsp:txXfrm>
        <a:off x="9553568" y="2713985"/>
        <a:ext cx="1045169" cy="949363"/>
      </dsp:txXfrm>
    </dsp:sp>
    <dsp:sp modelId="{CD07C3EB-387E-45CD-A792-01255F736C4B}">
      <dsp:nvSpPr>
        <dsp:cNvPr id="0" name=""/>
        <dsp:cNvSpPr/>
      </dsp:nvSpPr>
      <dsp:spPr>
        <a:xfrm>
          <a:off x="9818785" y="2065923"/>
          <a:ext cx="514736" cy="306749"/>
        </a:xfrm>
        <a:prstGeom prst="triangle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DDE366-9757-4B0A-8089-D65167F06ADD}">
      <dsp:nvSpPr>
        <dsp:cNvPr id="0" name=""/>
        <dsp:cNvSpPr/>
      </dsp:nvSpPr>
      <dsp:spPr>
        <a:xfrm>
          <a:off x="9128111" y="467917"/>
          <a:ext cx="1896083" cy="1470675"/>
        </a:xfrm>
        <a:prstGeom prst="ellipse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Finalidad: garantizar las condiciones de calidad, funcionamiento,  comodidad y confort de la población escolar</a:t>
          </a:r>
          <a:endParaRPr lang="es-PE" sz="1200" kern="1200" dirty="0"/>
        </a:p>
      </dsp:txBody>
      <dsp:txXfrm>
        <a:off x="9405786" y="683292"/>
        <a:ext cx="1340733" cy="10399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13E320-D823-4862-84CA-80D3B4F563C2}" type="datetimeFigureOut">
              <a:rPr lang="es-PE" smtClean="0"/>
              <a:t>10/05/2018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02641C-C276-4009-9D6C-D62320BA318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824042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C3B04-EA71-4354-A2FB-916CDF4A31AB}" type="datetimeFigureOut">
              <a:rPr lang="es-PE" smtClean="0"/>
              <a:t>10/05/2018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523BF-F8B8-4D6C-8495-7C604BF6225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27235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AB307-9C6F-48CA-94C3-278A2B1BD137}" type="slidenum">
              <a:rPr lang="es-PE" smtClean="0"/>
              <a:t>17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smtClean="0"/>
              <a:t>PROGRAMA DE MANTENIMIENTO DE LOCALES ESCOLARES 2015</a:t>
            </a:r>
            <a:endParaRPr lang="es-PE"/>
          </a:p>
        </p:txBody>
      </p:sp>
      <p:sp>
        <p:nvSpPr>
          <p:cNvPr id="6" name="Marcador de encabezado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s-PE" smtClean="0"/>
              <a:t>PROGRAMA NACIONAL DE INFRAESTRUCTURA EDUCATIVA - PRONIED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5662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AB307-9C6F-48CA-94C3-278A2B1BD137}" type="slidenum">
              <a:rPr lang="es-PE" smtClean="0"/>
              <a:t>38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smtClean="0"/>
              <a:t>PROGRAMA DE MANTENIMIENTO DE LOCALES ESCOLARES 2015</a:t>
            </a:r>
            <a:endParaRPr lang="es-PE"/>
          </a:p>
        </p:txBody>
      </p:sp>
      <p:sp>
        <p:nvSpPr>
          <p:cNvPr id="6" name="Marcador de encabezado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s-PE" smtClean="0"/>
              <a:t>PROGRAMA NACIONAL DE INFRAESTRUCTURA EDUCATIVA - PRONIED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78558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Poner una fachada mal pintada, poner foto de fachada bien pintada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AB307-9C6F-48CA-94C3-278A2B1BD137}" type="slidenum">
              <a:rPr lang="es-PE" smtClean="0"/>
              <a:t>40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smtClean="0"/>
              <a:t>PROGRAMA DE MANTENIMIENTO DE LOCALES ESCOLARES 2015</a:t>
            </a:r>
            <a:endParaRPr lang="es-PE"/>
          </a:p>
        </p:txBody>
      </p:sp>
      <p:sp>
        <p:nvSpPr>
          <p:cNvPr id="6" name="Marcador de encabezado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s-PE" smtClean="0"/>
              <a:t>PROGRAMA NACIONAL DE INFRAESTRUCTURA EDUCATIVA - PRONIED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44811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Foto de un urinario</a:t>
            </a:r>
            <a:r>
              <a:rPr lang="es-MX" baseline="0" dirty="0" smtClean="0"/>
              <a:t> y caño, inodoro BIEN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AB307-9C6F-48CA-94C3-278A2B1BD137}" type="slidenum">
              <a:rPr lang="es-PE" smtClean="0"/>
              <a:t>18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smtClean="0"/>
              <a:t>PROGRAMA DE MANTENIMIENTO DE LOCALES ESCOLARES 2015</a:t>
            </a:r>
            <a:endParaRPr lang="es-PE"/>
          </a:p>
        </p:txBody>
      </p:sp>
      <p:sp>
        <p:nvSpPr>
          <p:cNvPr id="6" name="Marcador de encabezado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s-PE" smtClean="0"/>
              <a:t>PROGRAMA NACIONAL DE INFRAESTRUCTURA EDUCATIVA - PRONIED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16968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Foto de un urinario</a:t>
            </a:r>
            <a:r>
              <a:rPr lang="es-MX" baseline="0" dirty="0" smtClean="0"/>
              <a:t> y caño, inodoro BIEN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AB307-9C6F-48CA-94C3-278A2B1BD137}" type="slidenum">
              <a:rPr lang="es-PE" smtClean="0"/>
              <a:t>21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smtClean="0"/>
              <a:t>PROGRAMA DE MANTENIMIENTO DE LOCALES ESCOLARES 2015</a:t>
            </a:r>
            <a:endParaRPr lang="es-PE"/>
          </a:p>
        </p:txBody>
      </p:sp>
      <p:sp>
        <p:nvSpPr>
          <p:cNvPr id="6" name="Marcador de encabezado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s-PE" smtClean="0"/>
              <a:t>PROGRAMA NACIONAL DE INFRAESTRUCTURA EDUCATIVA - PRONIED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4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Hay que agregar fotos así de cada una de las actividades. 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AB307-9C6F-48CA-94C3-278A2B1BD137}" type="slidenum">
              <a:rPr lang="es-PE" smtClean="0"/>
              <a:t>24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smtClean="0"/>
              <a:t>PROGRAMA DE MANTENIMIENTO DE LOCALES ESCOLARES 2015</a:t>
            </a:r>
            <a:endParaRPr lang="es-PE"/>
          </a:p>
        </p:txBody>
      </p:sp>
      <p:sp>
        <p:nvSpPr>
          <p:cNvPr id="6" name="Marcador de encabezado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s-PE" smtClean="0"/>
              <a:t>PROGRAMA NACIONAL DE INFRAESTRUCTURA EDUCATIVA - PRONIED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41139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AB307-9C6F-48CA-94C3-278A2B1BD137}" type="slidenum">
              <a:rPr lang="es-PE" smtClean="0"/>
              <a:t>25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smtClean="0"/>
              <a:t>PROGRAMA DE MANTENIMIENTO DE LOCALES ESCOLARES 2015</a:t>
            </a:r>
            <a:endParaRPr lang="es-PE"/>
          </a:p>
        </p:txBody>
      </p:sp>
      <p:sp>
        <p:nvSpPr>
          <p:cNvPr id="6" name="Marcador de encabezado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s-PE" smtClean="0"/>
              <a:t>PROGRAMA NACIONAL DE INFRAESTRUCTURA EDUCATIVA - PRONIED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469604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Hay que agregar fotos así de cada una de las actividades. 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AB307-9C6F-48CA-94C3-278A2B1BD137}" type="slidenum">
              <a:rPr lang="es-PE" smtClean="0"/>
              <a:t>29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smtClean="0"/>
              <a:t>PROGRAMA DE MANTENIMIENTO DE LOCALES ESCOLARES 2015</a:t>
            </a:r>
            <a:endParaRPr lang="es-PE"/>
          </a:p>
        </p:txBody>
      </p:sp>
      <p:sp>
        <p:nvSpPr>
          <p:cNvPr id="6" name="Marcador de encabezado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s-PE" smtClean="0"/>
              <a:t>PROGRAMA NACIONAL DE INFRAESTRUCTURA EDUCATIVA - PRONIED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14518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Hay que agregar fotos así de cada una de las actividades. 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AB307-9C6F-48CA-94C3-278A2B1BD137}" type="slidenum">
              <a:rPr lang="es-PE" smtClean="0"/>
              <a:t>31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smtClean="0"/>
              <a:t>PROGRAMA DE MANTENIMIENTO DE LOCALES ESCOLARES 2015</a:t>
            </a:r>
            <a:endParaRPr lang="es-PE"/>
          </a:p>
        </p:txBody>
      </p:sp>
      <p:sp>
        <p:nvSpPr>
          <p:cNvPr id="6" name="Marcador de encabezado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s-PE" smtClean="0"/>
              <a:t>PROGRAMA NACIONAL DE INFRAESTRUCTURA EDUCATIVA - PRONIED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74421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Hay que agregar fotos así de cada una de las actividades. 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AB307-9C6F-48CA-94C3-278A2B1BD137}" type="slidenum">
              <a:rPr lang="es-PE" smtClean="0"/>
              <a:t>33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smtClean="0"/>
              <a:t>PROGRAMA DE MANTENIMIENTO DE LOCALES ESCOLARES 2015</a:t>
            </a:r>
            <a:endParaRPr lang="es-PE"/>
          </a:p>
        </p:txBody>
      </p:sp>
      <p:sp>
        <p:nvSpPr>
          <p:cNvPr id="6" name="Marcador de encabezado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s-PE" smtClean="0"/>
              <a:t>PROGRAMA NACIONAL DE INFRAESTRUCTURA EDUCATIVA - PRONIED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63235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56300" cy="335121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Hay que agregar fotos así de cada una de las actividades. 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AB307-9C6F-48CA-94C3-278A2B1BD137}" type="slidenum">
              <a:rPr lang="es-PE" smtClean="0"/>
              <a:t>36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PE" smtClean="0"/>
              <a:t>PROGRAMA DE MANTENIMIENTO DE LOCALES ESCOLARES 2015</a:t>
            </a:r>
            <a:endParaRPr lang="es-PE"/>
          </a:p>
        </p:txBody>
      </p:sp>
      <p:sp>
        <p:nvSpPr>
          <p:cNvPr id="6" name="Marcador de encabezado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s-PE" smtClean="0"/>
              <a:t>PROGRAMA NACIONAL DE INFRAESTRUCTURA EDUCATIVA - PRONIED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34167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4943-D4AE-DB45-B61A-B5FFA1245A92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837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4943-D4AE-DB45-B61A-B5FFA1245A92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320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4943-D4AE-DB45-B61A-B5FFA1245A92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8122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1052736"/>
            <a:ext cx="10972800" cy="1143000"/>
          </a:xfrm>
          <a:prstGeom prst="rect">
            <a:avLst/>
          </a:prstGeom>
        </p:spPr>
        <p:txBody>
          <a:bodyPr lIns="91429" tIns="45715" rIns="91429" bIns="45715" anchor="ctr" anchorCtr="0">
            <a:noAutofit/>
          </a:bodyPr>
          <a:lstStyle>
            <a:lvl1pPr algn="l">
              <a:defRPr sz="3000" b="1">
                <a:solidFill>
                  <a:srgbClr val="DA251D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2204865"/>
            <a:ext cx="10972800" cy="3921299"/>
          </a:xfrm>
          <a:prstGeom prst="rect">
            <a:avLst/>
          </a:prstGeom>
        </p:spPr>
        <p:txBody>
          <a:bodyPr lIns="91429" tIns="45715" rIns="91429" bIns="45715">
            <a:normAutofit/>
          </a:bodyPr>
          <a:lstStyle>
            <a:lvl1pPr algn="just">
              <a:spcBef>
                <a:spcPts val="0"/>
              </a:spcBef>
              <a:spcAft>
                <a:spcPts val="600"/>
              </a:spcAft>
              <a:defRPr sz="2000">
                <a:latin typeface="Arial" pitchFamily="34" charset="0"/>
                <a:cs typeface="Arial" pitchFamily="34" charset="0"/>
              </a:defRPr>
            </a:lvl1pPr>
            <a:lvl2pPr algn="just">
              <a:spcBef>
                <a:spcPts val="0"/>
              </a:spcBef>
              <a:spcAft>
                <a:spcPts val="600"/>
              </a:spcAft>
              <a:defRPr sz="1800">
                <a:latin typeface="Arial" pitchFamily="34" charset="0"/>
                <a:cs typeface="Arial" pitchFamily="34" charset="0"/>
              </a:defRPr>
            </a:lvl2pPr>
            <a:lvl3pPr algn="just">
              <a:spcBef>
                <a:spcPts val="0"/>
              </a:spcBef>
              <a:spcAft>
                <a:spcPts val="600"/>
              </a:spcAft>
              <a:defRPr sz="1600">
                <a:latin typeface="Arial" pitchFamily="34" charset="0"/>
                <a:cs typeface="Arial" pitchFamily="34" charset="0"/>
              </a:defRPr>
            </a:lvl3pPr>
            <a:lvl4pPr algn="just">
              <a:spcBef>
                <a:spcPts val="0"/>
              </a:spcBef>
              <a:spcAft>
                <a:spcPts val="600"/>
              </a:spcAft>
              <a:defRPr sz="1400">
                <a:latin typeface="Arial" pitchFamily="34" charset="0"/>
                <a:cs typeface="Arial" pitchFamily="34" charset="0"/>
              </a:defRPr>
            </a:lvl4pPr>
            <a:lvl5pPr algn="just">
              <a:spcBef>
                <a:spcPts val="0"/>
              </a:spcBef>
              <a:spcAft>
                <a:spcPts val="600"/>
              </a:spcAft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3A624A-F54C-4A8B-934B-22CE4718AF1C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1716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672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4943-D4AE-DB45-B61A-B5FFA1245A92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470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4943-D4AE-DB45-B61A-B5FFA1245A92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810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4943-D4AE-DB45-B61A-B5FFA1245A92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07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4943-D4AE-DB45-B61A-B5FFA1245A92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682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4943-D4AE-DB45-B61A-B5FFA1245A92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461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4943-D4AE-DB45-B61A-B5FFA1245A92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632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4943-D4AE-DB45-B61A-B5FFA1245A92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986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84943-D4AE-DB45-B61A-B5FFA1245A92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715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 userDrawn="1"/>
        </p:nvGrpSpPr>
        <p:grpSpPr>
          <a:xfrm>
            <a:off x="1" y="-3858"/>
            <a:ext cx="12191999" cy="6861858"/>
            <a:chOff x="1" y="-3858"/>
            <a:chExt cx="12191999" cy="6861858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-3858"/>
              <a:ext cx="12191999" cy="6861858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82248" y="9874"/>
              <a:ext cx="4668171" cy="650526"/>
            </a:xfrm>
            <a:prstGeom prst="rect">
              <a:avLst/>
            </a:prstGeom>
          </p:spPr>
        </p:pic>
      </p:grpSp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 para editar título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E184943-D4AE-DB45-B61A-B5FFA1245A92}" type="slidenum">
              <a:rPr lang="es-PE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‹Nº›</a:t>
            </a:fld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762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9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11" Type="http://schemas.openxmlformats.org/officeDocument/2006/relationships/image" Target="../media/image66.jpeg"/><Relationship Id="rId5" Type="http://schemas.openxmlformats.org/officeDocument/2006/relationships/image" Target="../media/image61.jpeg"/><Relationship Id="rId10" Type="http://schemas.openxmlformats.org/officeDocument/2006/relationships/image" Target="../media/image65.jpeg"/><Relationship Id="rId4" Type="http://schemas.openxmlformats.org/officeDocument/2006/relationships/image" Target="../media/image60.jpeg"/><Relationship Id="rId9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8.jpeg"/><Relationship Id="rId7" Type="http://schemas.openxmlformats.org/officeDocument/2006/relationships/image" Target="../media/image73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2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emf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9.jpe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Relationship Id="rId9" Type="http://schemas.openxmlformats.org/officeDocument/2006/relationships/image" Target="../media/image10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3.jpe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jp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png"/><Relationship Id="rId9" Type="http://schemas.openxmlformats.org/officeDocument/2006/relationships/image" Target="../media/image12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27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0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2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4.jpe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6.png"/><Relationship Id="rId4" Type="http://schemas.openxmlformats.org/officeDocument/2006/relationships/image" Target="../media/image14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7" Type="http://schemas.openxmlformats.org/officeDocument/2006/relationships/image" Target="../media/image1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5.pn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13" Type="http://schemas.openxmlformats.org/officeDocument/2006/relationships/diagramColors" Target="../diagrams/colors5.xml"/><Relationship Id="rId3" Type="http://schemas.openxmlformats.org/officeDocument/2006/relationships/diagramLayout" Target="../diagrams/layout4.xml"/><Relationship Id="rId7" Type="http://schemas.openxmlformats.org/officeDocument/2006/relationships/image" Target="../media/image147.emf"/><Relationship Id="rId12" Type="http://schemas.openxmlformats.org/officeDocument/2006/relationships/diagramQuickStyle" Target="../diagrams/quickStyle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11" Type="http://schemas.openxmlformats.org/officeDocument/2006/relationships/diagramLayout" Target="../diagrams/layout5.xml"/><Relationship Id="rId5" Type="http://schemas.openxmlformats.org/officeDocument/2006/relationships/diagramColors" Target="../diagrams/colors4.xml"/><Relationship Id="rId10" Type="http://schemas.openxmlformats.org/officeDocument/2006/relationships/diagramData" Target="../diagrams/data5.xml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49.jpeg"/><Relationship Id="rId14" Type="http://schemas.microsoft.com/office/2007/relationships/diagramDrawing" Target="../diagrams/drawing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13" Type="http://schemas.openxmlformats.org/officeDocument/2006/relationships/image" Target="../media/image159.jpeg"/><Relationship Id="rId3" Type="http://schemas.openxmlformats.org/officeDocument/2006/relationships/image" Target="../media/image154.png"/><Relationship Id="rId7" Type="http://schemas.openxmlformats.org/officeDocument/2006/relationships/diagramQuickStyle" Target="../diagrams/quickStyle6.xml"/><Relationship Id="rId12" Type="http://schemas.openxmlformats.org/officeDocument/2006/relationships/image" Target="../media/image158.jpe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6.xml"/><Relationship Id="rId11" Type="http://schemas.openxmlformats.org/officeDocument/2006/relationships/image" Target="../media/image157.jpeg"/><Relationship Id="rId5" Type="http://schemas.openxmlformats.org/officeDocument/2006/relationships/diagramData" Target="../diagrams/data6.xml"/><Relationship Id="rId10" Type="http://schemas.openxmlformats.org/officeDocument/2006/relationships/image" Target="../media/image156.jpeg"/><Relationship Id="rId4" Type="http://schemas.openxmlformats.org/officeDocument/2006/relationships/image" Target="../media/image155.png"/><Relationship Id="rId9" Type="http://schemas.microsoft.com/office/2007/relationships/diagramDrawing" Target="../diagrams/drawing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146" cy="686185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11003" y="2702821"/>
            <a:ext cx="888699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2800" b="1" dirty="0" smtClean="0">
                <a:solidFill>
                  <a:srgbClr val="CC0000"/>
                </a:solidFill>
              </a:rPr>
              <a:t>PROGRAMA DE MANTENIMIENTO DE LOCALES ESCOLARES</a:t>
            </a:r>
          </a:p>
          <a:p>
            <a:r>
              <a:rPr lang="es-PE" sz="2400" b="1" dirty="0" smtClean="0">
                <a:solidFill>
                  <a:srgbClr val="CC0000"/>
                </a:solidFill>
              </a:rPr>
              <a:t>INSTRUCTIVO TECNICO</a:t>
            </a:r>
            <a:endParaRPr lang="es-PE" sz="2400" dirty="0">
              <a:solidFill>
                <a:srgbClr val="CC000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003" y="3748492"/>
            <a:ext cx="5724673" cy="88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5042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/>
          <p:cNvSpPr/>
          <p:nvPr/>
        </p:nvSpPr>
        <p:spPr>
          <a:xfrm>
            <a:off x="747140" y="3069273"/>
            <a:ext cx="10438544" cy="1409205"/>
          </a:xfrm>
          <a:prstGeom prst="round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redondeado 4"/>
          <p:cNvSpPr/>
          <p:nvPr/>
        </p:nvSpPr>
        <p:spPr>
          <a:xfrm>
            <a:off x="706043" y="1596457"/>
            <a:ext cx="10438544" cy="1409205"/>
          </a:xfrm>
          <a:prstGeom prst="round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3"/>
          <p:cNvSpPr/>
          <p:nvPr/>
        </p:nvSpPr>
        <p:spPr>
          <a:xfrm>
            <a:off x="747140" y="1660068"/>
            <a:ext cx="10356350" cy="295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450215" algn="l"/>
                <a:tab pos="900430" algn="l"/>
              </a:tabLst>
            </a:pPr>
            <a:r>
              <a:rPr lang="es-PE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	En </a:t>
            </a:r>
            <a:r>
              <a:rPr lang="es-PE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caso que los Locales Educativos estén ubicados en zonas afectadas por las bajas </a:t>
            </a:r>
            <a:r>
              <a:rPr lang="es-PE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temperaturas</a:t>
            </a:r>
            <a:r>
              <a:rPr lang="es-PE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se deberá priorizar el acondicionamiento térmico con el monto asignado, con el </a:t>
            </a:r>
            <a:r>
              <a:rPr lang="es-PE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fin </a:t>
            </a:r>
            <a:r>
              <a:rPr lang="es-PE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prevenir y mitigar los efectos de las heladas y </a:t>
            </a:r>
            <a:r>
              <a:rPr lang="es-PE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friaje</a:t>
            </a:r>
            <a:r>
              <a:rPr lang="es-PE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 las aulas, con las acciones de </a:t>
            </a:r>
            <a:r>
              <a:rPr lang="es-PE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mantenimiento </a:t>
            </a:r>
            <a:r>
              <a:rPr lang="es-PE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detalladas en el Anexo N° 02 de </a:t>
            </a:r>
            <a:r>
              <a:rPr lang="es-PE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Norma Técnica</a:t>
            </a:r>
            <a:endParaRPr lang="es-E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70305" algn="just">
              <a:lnSpc>
                <a:spcPct val="115000"/>
              </a:lnSpc>
              <a:spcAft>
                <a:spcPts val="0"/>
              </a:spcAft>
              <a:tabLst>
                <a:tab pos="450215" algn="l"/>
                <a:tab pos="900430" algn="l"/>
              </a:tabLst>
            </a:pPr>
            <a:r>
              <a:rPr lang="es-PE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S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450215" algn="l"/>
                <a:tab pos="900430" algn="l"/>
              </a:tabLst>
            </a:pPr>
            <a:r>
              <a:rPr lang="es-PE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	En el caso que los locales educativos estén ubicados en zonas declaradas en emergencia, el responsable de 	mantenimiento deberá priorizar las acciones que permitan prevenir el deterioro de la infraestructura educativa, </a:t>
            </a:r>
            <a:r>
              <a:rPr lang="es-UY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particular de los techos.</a:t>
            </a:r>
            <a:endParaRPr lang="es-ES" dirty="0" smtClean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es-PE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ES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2"/>
          <p:cNvSpPr txBox="1"/>
          <p:nvPr/>
        </p:nvSpPr>
        <p:spPr>
          <a:xfrm>
            <a:off x="372472" y="739241"/>
            <a:ext cx="6344529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PE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PRIORIZACION ACCIONES DE MANTENIMIENTO</a:t>
            </a:r>
            <a:endParaRPr lang="es-E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7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/>
          <p:cNvSpPr/>
          <p:nvPr/>
        </p:nvSpPr>
        <p:spPr>
          <a:xfrm>
            <a:off x="1022787" y="3360184"/>
            <a:ext cx="10438544" cy="1409205"/>
          </a:xfrm>
          <a:prstGeom prst="round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redondeado 5"/>
          <p:cNvSpPr/>
          <p:nvPr/>
        </p:nvSpPr>
        <p:spPr>
          <a:xfrm>
            <a:off x="1022787" y="1915464"/>
            <a:ext cx="10438544" cy="1072435"/>
          </a:xfrm>
          <a:prstGeom prst="round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PE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 De </a:t>
            </a:r>
            <a:r>
              <a:rPr lang="es-PE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existir aulas prefabricadas instaladas por PRONIED, y de ser el caso se requiere del </a:t>
            </a:r>
            <a:r>
              <a:rPr lang="es-PE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mantenimiento </a:t>
            </a:r>
            <a:r>
              <a:rPr lang="es-PE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las mismas, para ellos deberá priorizar las acciones de acuerdo al Anexo N° </a:t>
            </a:r>
            <a:r>
              <a:rPr lang="es-PE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03 de la Norma Técnica vigente.</a:t>
            </a:r>
            <a:endParaRPr lang="es-ES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1104981" y="3381523"/>
            <a:ext cx="1035635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450215" algn="l"/>
                <a:tab pos="900430" algn="l"/>
              </a:tabLst>
            </a:pPr>
            <a:r>
              <a:rPr lang="es-PE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d) 	En el caso de los Locales Educativos, que cuenten con espacios destinados a la residencia que 	alberga alumnos, y comparte el Local Educativo, se deberá tener en cuenta el mantenimiento 	de los mencionados espacios, luego de haber completado las necesidades de mantenimiento </a:t>
            </a:r>
            <a:r>
              <a:rPr lang="es-PE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de </a:t>
            </a:r>
            <a:r>
              <a:rPr lang="es-PE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aulas, servicios higiénicos, cocina y comedor.</a:t>
            </a:r>
            <a:endParaRPr lang="es-ES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2"/>
          <p:cNvSpPr txBox="1"/>
          <p:nvPr/>
        </p:nvSpPr>
        <p:spPr>
          <a:xfrm>
            <a:off x="372473" y="647114"/>
            <a:ext cx="6344529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PE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PRIORIZACION ACCIONES DE MANTENIMIENTO</a:t>
            </a:r>
            <a:endParaRPr lang="es-E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3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021" y="9525"/>
            <a:ext cx="9368479" cy="66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492"/>
            <a:ext cx="4494209" cy="66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2"/>
          <p:cNvSpPr/>
          <p:nvPr/>
        </p:nvSpPr>
        <p:spPr>
          <a:xfrm>
            <a:off x="1028413" y="772210"/>
            <a:ext cx="73379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3200" dirty="0" smtClean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Acciones y actividades a ejecutar en el mantenimiento de la infraestructura y mobiliario del local educativo</a:t>
            </a:r>
            <a:endParaRPr lang="es-PE" sz="3200" dirty="0"/>
          </a:p>
        </p:txBody>
      </p:sp>
      <p:sp>
        <p:nvSpPr>
          <p:cNvPr id="6" name="Rectángulo 3"/>
          <p:cNvSpPr/>
          <p:nvPr/>
        </p:nvSpPr>
        <p:spPr>
          <a:xfrm>
            <a:off x="1028413" y="2546689"/>
            <a:ext cx="606733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PE" sz="2400" dirty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Estas actividades deben ser realizadas por personal calificado para asegurar la calidad de los </a:t>
            </a:r>
            <a:r>
              <a:rPr lang="es-PE" sz="2400" dirty="0" smtClean="0">
                <a:solidFill>
                  <a:srgbClr val="FFFF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Trabajos.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PE" sz="2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Se recomienda priorizar actividades orientadas al reemplazo de elementos nocivos para la salud e instalaciones precarias y obsoletas que signifiquen riesgo de accidentes para la comunidad educativa</a:t>
            </a:r>
            <a:endParaRPr lang="es-PE" sz="2400" dirty="0"/>
          </a:p>
        </p:txBody>
      </p:sp>
    </p:spTree>
    <p:extLst>
      <p:ext uri="{BB962C8B-B14F-4D97-AF65-F5344CB8AC3E}">
        <p14:creationId xmlns:p14="http://schemas.microsoft.com/office/powerpoint/2010/main" val="332301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6433640" y="2199923"/>
            <a:ext cx="1668101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hangingPunct="0">
              <a:lnSpc>
                <a:spcPct val="115000"/>
              </a:lnSpc>
              <a:spcAft>
                <a:spcPts val="0"/>
              </a:spcAft>
            </a:pPr>
            <a:r>
              <a:rPr lang="es-ES" b="1" u="sng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Recomendación:</a:t>
            </a:r>
            <a:endParaRPr lang="es-PE" dirty="0"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ortar rectángulo de esquina diagonal 1"/>
          <p:cNvSpPr/>
          <p:nvPr/>
        </p:nvSpPr>
        <p:spPr>
          <a:xfrm>
            <a:off x="277640" y="764306"/>
            <a:ext cx="6156000" cy="5760000"/>
          </a:xfrm>
          <a:prstGeom prst="snip2Diag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80000" tIns="108000" rIns="180000" bIns="108000" rtlCol="0" anchor="t" anchorCtr="0"/>
          <a:lstStyle/>
          <a:p>
            <a:pPr lvl="0" algn="ctr"/>
            <a:endParaRPr lang="es-ES" dirty="0"/>
          </a:p>
        </p:txBody>
      </p:sp>
      <p:grpSp>
        <p:nvGrpSpPr>
          <p:cNvPr id="19" name="Grupo 18"/>
          <p:cNvGrpSpPr/>
          <p:nvPr/>
        </p:nvGrpSpPr>
        <p:grpSpPr>
          <a:xfrm>
            <a:off x="6022764" y="683678"/>
            <a:ext cx="5862530" cy="3760889"/>
            <a:chOff x="6538962" y="737673"/>
            <a:chExt cx="5031938" cy="3760889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38962" y="737673"/>
              <a:ext cx="2359578" cy="1482850"/>
            </a:xfrm>
            <a:prstGeom prst="rect">
              <a:avLst/>
            </a:prstGeom>
          </p:spPr>
        </p:pic>
        <p:sp>
          <p:nvSpPr>
            <p:cNvPr id="17" name="Recortar rectángulo de esquina diagonal 16"/>
            <p:cNvSpPr/>
            <p:nvPr/>
          </p:nvSpPr>
          <p:spPr>
            <a:xfrm>
              <a:off x="8888086" y="743269"/>
              <a:ext cx="2682814" cy="3755293"/>
            </a:xfrm>
            <a:prstGeom prst="snip2Diag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s-PE" dirty="0"/>
            </a:p>
          </p:txBody>
        </p:sp>
      </p:grpSp>
      <p:sp>
        <p:nvSpPr>
          <p:cNvPr id="16" name="Título 1"/>
          <p:cNvSpPr txBox="1">
            <a:spLocks/>
          </p:cNvSpPr>
          <p:nvPr/>
        </p:nvSpPr>
        <p:spPr>
          <a:xfrm>
            <a:off x="-347857" y="33962"/>
            <a:ext cx="7899385" cy="730344"/>
          </a:xfrm>
          <a:prstGeom prst="rect">
            <a:avLst/>
          </a:prstGeom>
        </p:spPr>
        <p:txBody>
          <a:bodyPr vert="horz" lIns="91429" tIns="45715" rIns="91429" bIns="45715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DA25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MX" sz="2400" dirty="0" smtClean="0">
                <a:solidFill>
                  <a:schemeClr val="accent3">
                    <a:lumMod val="50000"/>
                  </a:schemeClr>
                </a:solidFill>
                <a:latin typeface="+mj-lt"/>
                <a:cs typeface="Aharoni" panose="02010803020104030203" pitchFamily="2" charset="-79"/>
              </a:rPr>
              <a:t>¿</a:t>
            </a:r>
            <a:r>
              <a:rPr lang="es-MX" sz="2400" dirty="0">
                <a:solidFill>
                  <a:schemeClr val="accent3">
                    <a:lumMod val="50000"/>
                  </a:schemeClr>
                </a:solidFill>
                <a:latin typeface="+mj-lt"/>
                <a:cs typeface="Aharoni" panose="02010803020104030203" pitchFamily="2" charset="-79"/>
              </a:rPr>
              <a:t>Qué actividades se incluyen en la reparación de Techos?</a:t>
            </a:r>
          </a:p>
        </p:txBody>
      </p:sp>
      <p:sp>
        <p:nvSpPr>
          <p:cNvPr id="21" name="CuadroTexto 1"/>
          <p:cNvSpPr txBox="1"/>
          <p:nvPr/>
        </p:nvSpPr>
        <p:spPr>
          <a:xfrm>
            <a:off x="6263393" y="2642986"/>
            <a:ext cx="2575290" cy="378565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s-ES" sz="2000" b="1" dirty="0">
                <a:solidFill>
                  <a:srgbClr val="C00000"/>
                </a:solidFill>
              </a:rPr>
              <a:t>Es importante que en zonas </a:t>
            </a:r>
            <a:r>
              <a:rPr lang="es-ES" sz="2000" b="1" dirty="0" smtClean="0">
                <a:solidFill>
                  <a:srgbClr val="C00000"/>
                </a:solidFill>
              </a:rPr>
              <a:t>declaradas en emergencia por ocurrencia de lluvias, se </a:t>
            </a:r>
            <a:r>
              <a:rPr lang="es-ES" sz="2000" b="1" dirty="0">
                <a:solidFill>
                  <a:srgbClr val="C00000"/>
                </a:solidFill>
              </a:rPr>
              <a:t>garantice la pendiente de los techos y se canalice la lluvia, a fin de evitar goteras que deteriorarían la estructura interior</a:t>
            </a:r>
            <a:endParaRPr lang="es-PE" sz="2000" b="1" dirty="0">
              <a:solidFill>
                <a:srgbClr val="C00000"/>
              </a:solidFill>
            </a:endParaRPr>
          </a:p>
          <a:p>
            <a:pPr algn="ctr"/>
            <a:endParaRPr lang="es-PE" sz="2000" b="1" dirty="0">
              <a:solidFill>
                <a:srgbClr val="C00000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17721" y="4594708"/>
            <a:ext cx="2809495" cy="17455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99406" y="697400"/>
            <a:ext cx="585606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b="1" u="sng" dirty="0"/>
              <a:t>TECHOS LIVIANOS: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dirty="0"/>
              <a:t>Reparación y reposición del material utilizado en los techos de acuerdo la zona donde se ubica el local escolar.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dirty="0"/>
              <a:t>Reparación y reposición localizada de elementos estructurales deteriorados (tijerales de: madera, metal, etc.).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dirty="0"/>
              <a:t>Reparación y reposición de coberturas livianas.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dirty="0"/>
              <a:t>Sellado de perforaciones e impermeabilizaciones en áreas de filtración.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dirty="0"/>
              <a:t>Instalación y reparación de falso cielo raso con triplay, planchas de fibrocemento, plancha de fibra vegetal, policarbonato, machihembrado, etc.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dirty="0"/>
              <a:t>Reparación y reposición de canaletas incluye bajadas pluviales.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dirty="0"/>
              <a:t>Reemplazo y/o mantenimiento de coberturas para protección solar y elementos de sujeción, incluyendo la estructura.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dirty="0"/>
              <a:t>Mantenimiento e instalación de paneles solares.</a:t>
            </a:r>
          </a:p>
          <a:p>
            <a:endParaRPr lang="es-PE" dirty="0"/>
          </a:p>
        </p:txBody>
      </p:sp>
      <p:sp>
        <p:nvSpPr>
          <p:cNvPr id="5" name="CuadroTexto 4"/>
          <p:cNvSpPr txBox="1"/>
          <p:nvPr/>
        </p:nvSpPr>
        <p:spPr>
          <a:xfrm>
            <a:off x="8917721" y="796327"/>
            <a:ext cx="280949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MX" b="1" u="sng" dirty="0"/>
              <a:t>TECHOS ALIGERADOS</a:t>
            </a:r>
            <a:endParaRPr lang="es-PE" b="1" u="sng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dirty="0"/>
              <a:t>Sellado e Impermeabilización de techos.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dirty="0"/>
              <a:t>Instalación, reparación y reposición de  ladrillos pasteleros.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dirty="0"/>
              <a:t>Reparación y reposición de gárgolas.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/>
              <a:t>T</a:t>
            </a:r>
            <a:r>
              <a:rPr lang="es-PE" dirty="0" err="1"/>
              <a:t>arrajeo</a:t>
            </a:r>
            <a:r>
              <a:rPr lang="es-PE" dirty="0"/>
              <a:t> y/o enlucido del cielorraso en losa aligerada.</a:t>
            </a:r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05226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462642" y="1001556"/>
            <a:ext cx="2332259" cy="515885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6" name="Grupo 15"/>
          <p:cNvGrpSpPr/>
          <p:nvPr/>
        </p:nvGrpSpPr>
        <p:grpSpPr>
          <a:xfrm>
            <a:off x="279936" y="89546"/>
            <a:ext cx="4923000" cy="611105"/>
            <a:chOff x="151920" y="-46017"/>
            <a:chExt cx="4859901" cy="730344"/>
          </a:xfrm>
        </p:grpSpPr>
        <p:sp>
          <p:nvSpPr>
            <p:cNvPr id="10" name="Título 1"/>
            <p:cNvSpPr txBox="1">
              <a:spLocks/>
            </p:cNvSpPr>
            <p:nvPr/>
          </p:nvSpPr>
          <p:spPr>
            <a:xfrm>
              <a:off x="587279" y="-46017"/>
              <a:ext cx="4424542" cy="730344"/>
            </a:xfrm>
            <a:prstGeom prst="rect">
              <a:avLst/>
            </a:prstGeom>
          </p:spPr>
          <p:txBody>
            <a:bodyPr vert="horz" lIns="91429" tIns="45715" rIns="91429" bIns="45715" rtlCol="0" anchor="ctr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000" b="1" kern="1200">
                  <a:solidFill>
                    <a:srgbClr val="DA251D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r>
                <a:rPr lang="es-MX" sz="2400" u="sng" dirty="0" smtClean="0">
                  <a:solidFill>
                    <a:schemeClr val="accent3">
                      <a:lumMod val="50000"/>
                    </a:schemeClr>
                  </a:solidFill>
                  <a:latin typeface="+mj-lt"/>
                  <a:cs typeface="Aharoni" panose="02010803020104030203" pitchFamily="2" charset="-79"/>
                </a:rPr>
                <a:t>REPARACIÓN DE TECHOS</a:t>
              </a:r>
              <a:endParaRPr lang="es-MX" sz="2400" u="sng" dirty="0">
                <a:solidFill>
                  <a:schemeClr val="accent3">
                    <a:lumMod val="50000"/>
                  </a:schemeClr>
                </a:solidFill>
                <a:latin typeface="+mj-lt"/>
                <a:cs typeface="Aharoni" panose="02010803020104030203" pitchFamily="2" charset="-79"/>
              </a:endParaRPr>
            </a:p>
          </p:txBody>
        </p:sp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2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1920" y="63846"/>
              <a:ext cx="521208" cy="521208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2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81004" y="63846"/>
              <a:ext cx="521208" cy="521208"/>
            </a:xfrm>
            <a:prstGeom prst="rect">
              <a:avLst/>
            </a:prstGeom>
          </p:spPr>
        </p:pic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288" y="3319312"/>
            <a:ext cx="3179124" cy="2456029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670" b="13050"/>
          <a:stretch/>
        </p:blipFill>
        <p:spPr>
          <a:xfrm>
            <a:off x="1184964" y="982078"/>
            <a:ext cx="3630144" cy="1992574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9698" y="3615949"/>
            <a:ext cx="3048978" cy="228379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738647" y="2980577"/>
            <a:ext cx="4522777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PE" sz="1400" dirty="0" smtClean="0"/>
              <a:t>TARRAJEO, ENLUCIDO DEL CIELO RASO EN LOSA ALIGERADA</a:t>
            </a:r>
            <a:endParaRPr lang="es-ES" sz="1400" dirty="0"/>
          </a:p>
        </p:txBody>
      </p:sp>
      <p:sp>
        <p:nvSpPr>
          <p:cNvPr id="25" name="CuadroTexto 24"/>
          <p:cNvSpPr txBox="1"/>
          <p:nvPr/>
        </p:nvSpPr>
        <p:spPr>
          <a:xfrm>
            <a:off x="1014346" y="5806299"/>
            <a:ext cx="3963008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PE" sz="1400" dirty="0" smtClean="0"/>
              <a:t>REPARACION Y ARREGLO DE </a:t>
            </a:r>
            <a:r>
              <a:rPr lang="es-PE" sz="1400" dirty="0"/>
              <a:t>COBERTURAS</a:t>
            </a:r>
            <a:r>
              <a:rPr lang="es-PE" sz="1400" dirty="0" smtClean="0"/>
              <a:t> LIVIANAS</a:t>
            </a:r>
            <a:endParaRPr lang="es-ES" sz="1400" dirty="0"/>
          </a:p>
        </p:txBody>
      </p:sp>
      <p:sp>
        <p:nvSpPr>
          <p:cNvPr id="26" name="CuadroTexto 25"/>
          <p:cNvSpPr txBox="1"/>
          <p:nvPr/>
        </p:nvSpPr>
        <p:spPr>
          <a:xfrm>
            <a:off x="6706564" y="3227086"/>
            <a:ext cx="2762551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PE" sz="1400" dirty="0" smtClean="0"/>
              <a:t>REPARACION DE FALSO CIELO RASO</a:t>
            </a:r>
            <a:endParaRPr lang="es-ES" sz="1400" dirty="0"/>
          </a:p>
        </p:txBody>
      </p:sp>
      <p:sp>
        <p:nvSpPr>
          <p:cNvPr id="27" name="CuadroTexto 26"/>
          <p:cNvSpPr txBox="1"/>
          <p:nvPr/>
        </p:nvSpPr>
        <p:spPr>
          <a:xfrm>
            <a:off x="6037844" y="5933718"/>
            <a:ext cx="4320991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PE" sz="1400" dirty="0" smtClean="0"/>
              <a:t>SELLADO DE PERFORACIONES E IMPERMEABILIZACIONES </a:t>
            </a:r>
            <a:endParaRPr lang="es-ES" sz="1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62"/>
          <a:stretch/>
        </p:blipFill>
        <p:spPr>
          <a:xfrm>
            <a:off x="6818534" y="930166"/>
            <a:ext cx="3278346" cy="229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5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/>
          <p:cNvSpPr/>
          <p:nvPr/>
        </p:nvSpPr>
        <p:spPr>
          <a:xfrm>
            <a:off x="3798338" y="970818"/>
            <a:ext cx="4374078" cy="5189591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6" name="Grupo 15"/>
          <p:cNvGrpSpPr/>
          <p:nvPr/>
        </p:nvGrpSpPr>
        <p:grpSpPr>
          <a:xfrm>
            <a:off x="279936" y="89546"/>
            <a:ext cx="4923000" cy="611105"/>
            <a:chOff x="151920" y="-46017"/>
            <a:chExt cx="4859901" cy="730344"/>
          </a:xfrm>
        </p:grpSpPr>
        <p:sp>
          <p:nvSpPr>
            <p:cNvPr id="10" name="Título 1"/>
            <p:cNvSpPr txBox="1">
              <a:spLocks/>
            </p:cNvSpPr>
            <p:nvPr/>
          </p:nvSpPr>
          <p:spPr>
            <a:xfrm>
              <a:off x="587279" y="-46017"/>
              <a:ext cx="4424542" cy="730344"/>
            </a:xfrm>
            <a:prstGeom prst="rect">
              <a:avLst/>
            </a:prstGeom>
          </p:spPr>
          <p:txBody>
            <a:bodyPr vert="horz" lIns="91429" tIns="45715" rIns="91429" bIns="45715" rtlCol="0" anchor="ctr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000" b="1" kern="1200">
                  <a:solidFill>
                    <a:srgbClr val="DA251D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r>
                <a:rPr lang="es-MX" sz="2400" u="sng" dirty="0" smtClean="0">
                  <a:solidFill>
                    <a:schemeClr val="accent3">
                      <a:lumMod val="50000"/>
                    </a:schemeClr>
                  </a:solidFill>
                  <a:latin typeface="+mj-lt"/>
                  <a:cs typeface="Aharoni" panose="02010803020104030203" pitchFamily="2" charset="-79"/>
                </a:rPr>
                <a:t>REPARACIÓN DE TECHOS</a:t>
              </a:r>
              <a:endParaRPr lang="es-MX" sz="2400" u="sng" dirty="0">
                <a:solidFill>
                  <a:schemeClr val="accent3">
                    <a:lumMod val="50000"/>
                  </a:schemeClr>
                </a:solidFill>
                <a:latin typeface="+mj-lt"/>
                <a:cs typeface="Aharoni" panose="02010803020104030203" pitchFamily="2" charset="-79"/>
              </a:endParaRPr>
            </a:p>
          </p:txBody>
        </p:sp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2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1920" y="63846"/>
              <a:ext cx="521208" cy="521208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2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81004" y="63846"/>
              <a:ext cx="521208" cy="521208"/>
            </a:xfrm>
            <a:prstGeom prst="rect">
              <a:avLst/>
            </a:prstGeom>
          </p:spPr>
        </p:pic>
      </p:grpSp>
      <p:pic>
        <p:nvPicPr>
          <p:cNvPr id="18" name="Imagen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546" y="2396497"/>
            <a:ext cx="3379662" cy="2027797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911" y="3761382"/>
            <a:ext cx="2796035" cy="2093649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911" y="970818"/>
            <a:ext cx="2782911" cy="2084497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2416" y="4201553"/>
            <a:ext cx="3292119" cy="1803603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2251" y="1305036"/>
            <a:ext cx="2821617" cy="2105360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506219" y="3164633"/>
            <a:ext cx="3292119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/>
              <a:t>REPARACION Y ARREGLO DE COBERTURAS LIVIANAS</a:t>
            </a:r>
            <a:endParaRPr lang="es-ES" sz="1400" dirty="0"/>
          </a:p>
        </p:txBody>
      </p:sp>
      <p:sp>
        <p:nvSpPr>
          <p:cNvPr id="28" name="CuadroTexto 27"/>
          <p:cNvSpPr txBox="1"/>
          <p:nvPr/>
        </p:nvSpPr>
        <p:spPr>
          <a:xfrm>
            <a:off x="1079530" y="5901406"/>
            <a:ext cx="2252796" cy="3077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s-PE" sz="1400" dirty="0" smtClean="0"/>
              <a:t>REPARACION DE CANALETAS</a:t>
            </a:r>
            <a:endParaRPr lang="es-ES" sz="1400" dirty="0"/>
          </a:p>
        </p:txBody>
      </p:sp>
      <p:sp>
        <p:nvSpPr>
          <p:cNvPr id="30" name="CuadroTexto 29"/>
          <p:cNvSpPr txBox="1"/>
          <p:nvPr/>
        </p:nvSpPr>
        <p:spPr>
          <a:xfrm>
            <a:off x="3902096" y="4694461"/>
            <a:ext cx="4166561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/>
              <a:t>REEMPLAZO Y MANTENIMIENTO DE MALLA POLISOMBRA EXISTENTE Y ELEMENTOS DE SUJECION</a:t>
            </a:r>
            <a:endParaRPr lang="es-ES" sz="1400" dirty="0"/>
          </a:p>
        </p:txBody>
      </p:sp>
      <p:sp>
        <p:nvSpPr>
          <p:cNvPr id="31" name="CuadroTexto 30"/>
          <p:cNvSpPr txBox="1"/>
          <p:nvPr/>
        </p:nvSpPr>
        <p:spPr>
          <a:xfrm>
            <a:off x="8342251" y="3544364"/>
            <a:ext cx="3350238" cy="3179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/>
              <a:t>REPARACION DE FALSO CIELO RASO</a:t>
            </a:r>
            <a:endParaRPr lang="es-ES" sz="1400" dirty="0"/>
          </a:p>
        </p:txBody>
      </p:sp>
      <p:sp>
        <p:nvSpPr>
          <p:cNvPr id="32" name="CuadroTexto 31"/>
          <p:cNvSpPr txBox="1"/>
          <p:nvPr/>
        </p:nvSpPr>
        <p:spPr>
          <a:xfrm>
            <a:off x="8993875" y="6062725"/>
            <a:ext cx="2847894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1400" dirty="0" smtClean="0"/>
              <a:t>REPARACION DE ELEMENTOS ESTRUCTURALES DETERIORADOS</a:t>
            </a: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333803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462676" y="3642788"/>
            <a:ext cx="5502316" cy="2179972"/>
            <a:chOff x="462676" y="3642788"/>
            <a:chExt cx="5502316" cy="2179972"/>
          </a:xfrm>
        </p:grpSpPr>
        <p:sp>
          <p:nvSpPr>
            <p:cNvPr id="2" name="Esquina doblada 1"/>
            <p:cNvSpPr/>
            <p:nvPr/>
          </p:nvSpPr>
          <p:spPr>
            <a:xfrm rot="269549">
              <a:off x="3121554" y="3642788"/>
              <a:ext cx="2843438" cy="2179972"/>
            </a:xfrm>
            <a:prstGeom prst="foldedCorner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0" algn="ctr">
                <a:lnSpc>
                  <a:spcPct val="115000"/>
                </a:lnSpc>
                <a:spcAft>
                  <a:spcPts val="0"/>
                </a:spcAft>
              </a:pPr>
              <a:r>
                <a:rPr lang="es-ES_tradnl" sz="1400" b="1" u="sng" dirty="0" smtClean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DESAGÜES DE EVACUACIÓN </a:t>
              </a:r>
            </a:p>
            <a:p>
              <a:pPr marL="285750" lvl="0" indent="-285750" algn="ctr">
                <a:lnSpc>
                  <a:spcPct val="115000"/>
                </a:lnSpc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s-ES_tradnl" sz="1400" dirty="0" smtClean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Inclinación: 45°</a:t>
              </a:r>
            </a:p>
            <a:p>
              <a:pPr marL="285750" lvl="0" indent="-285750" algn="ctr">
                <a:lnSpc>
                  <a:spcPct val="115000"/>
                </a:lnSpc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s-ES_tradnl" sz="1400" dirty="0" smtClean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Material: tubos </a:t>
              </a:r>
              <a:r>
                <a:rPr lang="es-ES_tradnl" sz="14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de </a:t>
              </a:r>
              <a:r>
                <a:rPr lang="es-ES_tradnl" sz="1400" dirty="0" smtClean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PVC </a:t>
              </a:r>
            </a:p>
            <a:p>
              <a:pPr marL="285750" lvl="0" indent="-285750" algn="ctr">
                <a:lnSpc>
                  <a:spcPct val="115000"/>
                </a:lnSpc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s-ES_tradnl" sz="1400" dirty="0" smtClean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Pulgadas: 4</a:t>
              </a:r>
              <a:r>
                <a:rPr lang="es-ES_tradnl" sz="14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endParaRPr lang="es-ES_tradnl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lvl="0" indent="-285750" algn="ctr">
                <a:lnSpc>
                  <a:spcPct val="115000"/>
                </a:lnSpc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s-ES_tradnl" sz="1400" dirty="0" smtClean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Revestimiento: dado </a:t>
              </a:r>
              <a:r>
                <a:rPr lang="es-ES_tradnl" sz="14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de concreto en la parte inferior de 1.20 m.</a:t>
              </a:r>
              <a:endParaRPr lang="es-PE" sz="1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2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62676" y="3880286"/>
              <a:ext cx="2392045" cy="170497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9" name="Grupo 18"/>
          <p:cNvGrpSpPr/>
          <p:nvPr/>
        </p:nvGrpSpPr>
        <p:grpSpPr>
          <a:xfrm>
            <a:off x="450834" y="946173"/>
            <a:ext cx="5319362" cy="2095315"/>
            <a:chOff x="450834" y="946173"/>
            <a:chExt cx="5319362" cy="2095315"/>
          </a:xfrm>
        </p:grpSpPr>
        <p:sp>
          <p:nvSpPr>
            <p:cNvPr id="3" name="Esquina doblada 2"/>
            <p:cNvSpPr/>
            <p:nvPr/>
          </p:nvSpPr>
          <p:spPr>
            <a:xfrm rot="21056055">
              <a:off x="450834" y="1051687"/>
              <a:ext cx="2913905" cy="1884289"/>
            </a:xfrm>
            <a:prstGeom prst="foldedCorner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0" algn="ctr">
                <a:lnSpc>
                  <a:spcPct val="115000"/>
                </a:lnSpc>
                <a:spcAft>
                  <a:spcPts val="0"/>
                </a:spcAft>
              </a:pPr>
              <a:r>
                <a:rPr lang="es-ES_tradnl" sz="1400" b="1" u="sng" dirty="0" smtClean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CANALETAS PLUVIALES</a:t>
              </a:r>
            </a:p>
            <a:p>
              <a:pPr marL="171450" indent="-171450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es-ES_tradnl" sz="1400" dirty="0" smtClean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Grosor: </a:t>
              </a:r>
              <a:r>
                <a:rPr lang="es-ES_tradnl" sz="14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6” </a:t>
              </a:r>
            </a:p>
            <a:p>
              <a:pPr marL="171450" indent="-171450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es-ES_tradnl" sz="1400" dirty="0" smtClean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Material: fierro galvanizado </a:t>
              </a:r>
            </a:p>
            <a:p>
              <a:pPr marL="171450" indent="-171450">
                <a:lnSpc>
                  <a:spcPct val="115000"/>
                </a:lnSpc>
                <a:buFont typeface="Arial" panose="020B0604020202020204" pitchFamily="34" charset="0"/>
                <a:buChar char="•"/>
              </a:pPr>
              <a:r>
                <a:rPr lang="es-ES_tradnl" sz="1400" dirty="0" smtClean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Espesor 3mm deberán </a:t>
              </a:r>
              <a:r>
                <a:rPr lang="es-ES_tradnl" sz="14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ser soldadas entre sí con abrazaderas empernadas. </a:t>
              </a:r>
              <a:endParaRPr lang="es-PE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4991" y="946173"/>
              <a:ext cx="2275205" cy="209531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</p:grpSp>
      <p:grpSp>
        <p:nvGrpSpPr>
          <p:cNvPr id="22" name="Grupo 21"/>
          <p:cNvGrpSpPr/>
          <p:nvPr/>
        </p:nvGrpSpPr>
        <p:grpSpPr>
          <a:xfrm>
            <a:off x="6111678" y="3287930"/>
            <a:ext cx="5583064" cy="2889686"/>
            <a:chOff x="6111678" y="3287930"/>
            <a:chExt cx="5583064" cy="2889686"/>
          </a:xfrm>
        </p:grpSpPr>
        <p:sp>
          <p:nvSpPr>
            <p:cNvPr id="10" name="Esquina doblada 9"/>
            <p:cNvSpPr/>
            <p:nvPr/>
          </p:nvSpPr>
          <p:spPr>
            <a:xfrm rot="980244">
              <a:off x="9175079" y="3942094"/>
              <a:ext cx="2519663" cy="1910001"/>
            </a:xfrm>
            <a:prstGeom prst="foldedCorner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s-PE" sz="1400" b="1" u="sng" dirty="0" smtClean="0"/>
                <a:t>CIELORRASOS Y CUBIERTAS LIGERAS</a:t>
              </a:r>
            </a:p>
            <a:p>
              <a:pPr algn="just"/>
              <a:r>
                <a:rPr lang="es-PE" sz="1400" dirty="0" smtClean="0"/>
                <a:t>R</a:t>
              </a:r>
              <a:r>
                <a:rPr lang="es-ES_tradnl" sz="1400" dirty="0" err="1"/>
                <a:t>esanar</a:t>
              </a:r>
              <a:r>
                <a:rPr lang="es-ES_tradnl" sz="1400" dirty="0"/>
                <a:t> </a:t>
              </a:r>
              <a:r>
                <a:rPr lang="es-ES_tradnl" sz="1400" dirty="0" smtClean="0"/>
                <a:t>y reparar para </a:t>
              </a:r>
              <a:r>
                <a:rPr lang="es-ES_tradnl" sz="1400" dirty="0"/>
                <a:t>evitar filtraciones y desprendimiento de material. Para garantizar mayor durabilidad, utilizar insumos de primera calidad.</a:t>
              </a:r>
              <a:endParaRPr lang="es-PE" sz="1400" dirty="0"/>
            </a:p>
          </p:txBody>
        </p:sp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11678" y="3287930"/>
              <a:ext cx="2953512" cy="288968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3" name="Grupo 22"/>
          <p:cNvGrpSpPr/>
          <p:nvPr/>
        </p:nvGrpSpPr>
        <p:grpSpPr>
          <a:xfrm>
            <a:off x="-191741" y="0"/>
            <a:ext cx="6092923" cy="1039801"/>
            <a:chOff x="690113" y="-1"/>
            <a:chExt cx="6092923" cy="1039801"/>
          </a:xfrm>
        </p:grpSpPr>
        <p:sp>
          <p:nvSpPr>
            <p:cNvPr id="24" name="Título 1"/>
            <p:cNvSpPr txBox="1">
              <a:spLocks/>
            </p:cNvSpPr>
            <p:nvPr/>
          </p:nvSpPr>
          <p:spPr>
            <a:xfrm>
              <a:off x="690113" y="0"/>
              <a:ext cx="5524100" cy="730344"/>
            </a:xfrm>
            <a:prstGeom prst="rect">
              <a:avLst/>
            </a:prstGeom>
          </p:spPr>
          <p:txBody>
            <a:bodyPr vert="horz" lIns="91429" tIns="45715" rIns="91429" bIns="45715" rtlCol="0" anchor="ctr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000" b="1" kern="1200">
                  <a:solidFill>
                    <a:srgbClr val="DA251D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ctr"/>
              <a:r>
                <a:rPr lang="es-MX" sz="2400" dirty="0" smtClean="0">
                  <a:solidFill>
                    <a:schemeClr val="accent3">
                      <a:lumMod val="50000"/>
                    </a:schemeClr>
                  </a:solidFill>
                  <a:latin typeface="+mj-lt"/>
                  <a:cs typeface="Aharoni" panose="02010803020104030203" pitchFamily="2" charset="-79"/>
                </a:rPr>
                <a:t>¿</a:t>
              </a:r>
              <a:r>
                <a:rPr lang="es-MX" sz="2400" dirty="0">
                  <a:solidFill>
                    <a:schemeClr val="accent3">
                      <a:lumMod val="50000"/>
                    </a:schemeClr>
                  </a:solidFill>
                  <a:latin typeface="+mj-lt"/>
                  <a:cs typeface="Aharoni" panose="02010803020104030203" pitchFamily="2" charset="-79"/>
                </a:rPr>
                <a:t>Qué actividades se incluyen en la reparación de Techos?</a:t>
              </a:r>
            </a:p>
          </p:txBody>
        </p:sp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5" cstate="email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9427" y="-1"/>
              <a:ext cx="1153609" cy="103980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5" name="AutoShape 4" descr="Resultado de imagen para techo calamin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grpSp>
        <p:nvGrpSpPr>
          <p:cNvPr id="8" name="Grupo 7"/>
          <p:cNvGrpSpPr/>
          <p:nvPr/>
        </p:nvGrpSpPr>
        <p:grpSpPr>
          <a:xfrm>
            <a:off x="6007281" y="1001872"/>
            <a:ext cx="5566635" cy="2176568"/>
            <a:chOff x="6007281" y="1001872"/>
            <a:chExt cx="5566635" cy="2176568"/>
          </a:xfrm>
        </p:grpSpPr>
        <p:sp>
          <p:nvSpPr>
            <p:cNvPr id="13" name="Esquina doblada 12"/>
            <p:cNvSpPr/>
            <p:nvPr/>
          </p:nvSpPr>
          <p:spPr>
            <a:xfrm rot="20973216">
              <a:off x="6007281" y="1011324"/>
              <a:ext cx="3023689" cy="2167116"/>
            </a:xfrm>
            <a:prstGeom prst="foldedCorner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s-ES" sz="1400" b="1" u="sng" dirty="0" smtClean="0">
                  <a:latin typeface="Arial" panose="020B0604020202020204" pitchFamily="34" charset="0"/>
                  <a:ea typeface="Times New Roman" panose="02020603050405020304" pitchFamily="18" charset="0"/>
                </a:rPr>
                <a:t>COBERTURAS METÁLICAS</a:t>
              </a:r>
            </a:p>
            <a:p>
              <a:r>
                <a:rPr lang="es-ES" sz="1400" dirty="0" smtClean="0">
                  <a:latin typeface="Arial" panose="020B0604020202020204" pitchFamily="34" charset="0"/>
                  <a:ea typeface="Times New Roman" panose="02020603050405020304" pitchFamily="18" charset="0"/>
                </a:rPr>
                <a:t>Revisar </a:t>
              </a:r>
              <a:r>
                <a:rPr lang="es-ES" sz="1400" dirty="0">
                  <a:latin typeface="Arial" panose="020B0604020202020204" pitchFamily="34" charset="0"/>
                  <a:ea typeface="Times New Roman" panose="02020603050405020304" pitchFamily="18" charset="0"/>
                </a:rPr>
                <a:t>previamente los elementos de </a:t>
              </a:r>
              <a:r>
                <a:rPr lang="es-ES" sz="1400" dirty="0" smtClean="0">
                  <a:latin typeface="Arial" panose="020B0604020202020204" pitchFamily="34" charset="0"/>
                  <a:ea typeface="Times New Roman" panose="02020603050405020304" pitchFamily="18" charset="0"/>
                </a:rPr>
                <a:t>fijación y cambiar </a:t>
              </a:r>
              <a:r>
                <a:rPr lang="es-ES" sz="1400" dirty="0">
                  <a:latin typeface="Arial" panose="020B0604020202020204" pitchFamily="34" charset="0"/>
                  <a:ea typeface="Times New Roman" panose="02020603050405020304" pitchFamily="18" charset="0"/>
                </a:rPr>
                <a:t>aquellos que hayan perdido sus propiedades de sujeción. Se deberá sellar cualquier rajadura, anclajes u orificios, con productos elastómeros con el fin de evitar </a:t>
              </a:r>
              <a:r>
                <a:rPr lang="es-ES" sz="1400" dirty="0" smtClean="0">
                  <a:latin typeface="Arial" panose="020B0604020202020204" pitchFamily="34" charset="0"/>
                  <a:ea typeface="Times New Roman" panose="02020603050405020304" pitchFamily="18" charset="0"/>
                </a:rPr>
                <a:t>goteras.</a:t>
              </a:r>
              <a:endParaRPr lang="es-PE" sz="1400" dirty="0"/>
            </a:p>
          </p:txBody>
        </p:sp>
        <p:pic>
          <p:nvPicPr>
            <p:cNvPr id="1036" name="Picture 12" descr="http://www.municarabayllo.gob.pe/galerias_fotos/calamina1.jp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321338" y="1001872"/>
              <a:ext cx="2252578" cy="215190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4123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050445" y="1191304"/>
            <a:ext cx="2162908" cy="50116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117" b="1" u="sng" dirty="0">
                <a:ln w="0"/>
                <a:solidFill>
                  <a:srgbClr val="C00000"/>
                </a:solidFill>
              </a:rPr>
              <a:t>ANTES</a:t>
            </a:r>
            <a:endParaRPr lang="es-PE" sz="2117" b="1" u="sng" dirty="0">
              <a:ln w="0"/>
              <a:solidFill>
                <a:srgbClr val="C00000"/>
              </a:solidFill>
            </a:endParaRPr>
          </a:p>
        </p:txBody>
      </p:sp>
      <p:sp>
        <p:nvSpPr>
          <p:cNvPr id="3" name="AutoShape 3"/>
          <p:cNvSpPr>
            <a:spLocks noChangeAspect="1" noChangeArrowheads="1" noTextEdit="1"/>
          </p:cNvSpPr>
          <p:nvPr/>
        </p:nvSpPr>
        <p:spPr bwMode="auto">
          <a:xfrm>
            <a:off x="1152287" y="2708275"/>
            <a:ext cx="8388350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2287" y="2194561"/>
            <a:ext cx="3959225" cy="363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o 5"/>
          <p:cNvGrpSpPr/>
          <p:nvPr/>
        </p:nvGrpSpPr>
        <p:grpSpPr>
          <a:xfrm>
            <a:off x="347858" y="100151"/>
            <a:ext cx="6227895" cy="576506"/>
            <a:chOff x="448442" y="91006"/>
            <a:chExt cx="6227895" cy="733519"/>
          </a:xfrm>
        </p:grpSpPr>
        <p:sp>
          <p:nvSpPr>
            <p:cNvPr id="7" name="Título 1"/>
            <p:cNvSpPr txBox="1">
              <a:spLocks/>
            </p:cNvSpPr>
            <p:nvPr/>
          </p:nvSpPr>
          <p:spPr>
            <a:xfrm>
              <a:off x="689096" y="94181"/>
              <a:ext cx="5746587" cy="730344"/>
            </a:xfrm>
            <a:prstGeom prst="rect">
              <a:avLst/>
            </a:prstGeom>
          </p:spPr>
          <p:txBody>
            <a:bodyPr vert="horz" lIns="91429" tIns="45715" rIns="91429" bIns="45715" rtlCol="0" anchor="ctr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000" b="1" kern="1200">
                  <a:solidFill>
                    <a:srgbClr val="DA251D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ctr"/>
              <a:r>
                <a:rPr lang="es-MX" sz="2400" u="sng" dirty="0" smtClean="0">
                  <a:solidFill>
                    <a:schemeClr val="accent4">
                      <a:lumMod val="50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REPARACIÓN DE INSTALACIONES SANITARIAS</a:t>
              </a:r>
              <a:endParaRPr lang="es-MX" sz="2400" u="sng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4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8442" y="103653"/>
              <a:ext cx="567690" cy="567690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5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91006"/>
              <a:ext cx="580337" cy="580337"/>
            </a:xfrm>
            <a:prstGeom prst="rect">
              <a:avLst/>
            </a:prstGeom>
          </p:spPr>
        </p:pic>
      </p:grpSp>
      <p:grpSp>
        <p:nvGrpSpPr>
          <p:cNvPr id="12" name="Grupo 11"/>
          <p:cNvGrpSpPr/>
          <p:nvPr/>
        </p:nvGrpSpPr>
        <p:grpSpPr>
          <a:xfrm>
            <a:off x="5522976" y="1448629"/>
            <a:ext cx="4342115" cy="4399722"/>
            <a:chOff x="5522976" y="1448629"/>
            <a:chExt cx="4342115" cy="4399722"/>
          </a:xfrm>
        </p:grpSpPr>
        <p:sp>
          <p:nvSpPr>
            <p:cNvPr id="9" name="Rectángulo 10"/>
            <p:cNvSpPr/>
            <p:nvPr/>
          </p:nvSpPr>
          <p:spPr>
            <a:xfrm>
              <a:off x="6706208" y="1448629"/>
              <a:ext cx="3025531" cy="50116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117" b="1" u="sng" dirty="0">
                  <a:ln w="0"/>
                  <a:solidFill>
                    <a:srgbClr val="C00000"/>
                  </a:solidFill>
                </a:rPr>
                <a:t>A LO QUE PUEDES LLEGAR</a:t>
              </a:r>
              <a:endParaRPr lang="es-PE" sz="2117" b="1" u="sng" dirty="0">
                <a:ln w="0"/>
                <a:solidFill>
                  <a:srgbClr val="C00000"/>
                </a:solidFill>
              </a:endParaRPr>
            </a:p>
          </p:txBody>
        </p:sp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5099" y="2194561"/>
              <a:ext cx="3529992" cy="3653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Flecha derecha 7"/>
            <p:cNvSpPr/>
            <p:nvPr/>
          </p:nvSpPr>
          <p:spPr>
            <a:xfrm>
              <a:off x="5522976" y="3675888"/>
              <a:ext cx="472440" cy="795528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37351618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009932" y="730183"/>
            <a:ext cx="2195811" cy="4239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117" b="1" dirty="0">
                <a:ln w="0"/>
                <a:solidFill>
                  <a:srgbClr val="C00000"/>
                </a:solidFill>
              </a:rPr>
              <a:t>ANTES</a:t>
            </a:r>
            <a:endParaRPr lang="es-PE" sz="2117" b="1" dirty="0">
              <a:ln w="0"/>
              <a:solidFill>
                <a:srgbClr val="C00000"/>
              </a:solidFill>
            </a:endParaRPr>
          </a:p>
        </p:txBody>
      </p:sp>
      <p:pic>
        <p:nvPicPr>
          <p:cNvPr id="1028" name="Picture 4" descr="http://3.bp.blogspot.com/_0VgFT4YLx8o/S84tIBweIXI/AAAAAAAAASg/jHuJ2EvGxpQ/s320/GetAttachment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611" y="1231635"/>
            <a:ext cx="2072477" cy="2350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Mostrando baño feo 1.jpg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sz="2117"/>
          </a:p>
        </p:txBody>
      </p:sp>
      <p:sp>
        <p:nvSpPr>
          <p:cNvPr id="4" name="AutoShape 4" descr="Mostrando baño feo 1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sz="2117"/>
          </a:p>
        </p:txBody>
      </p:sp>
      <p:sp>
        <p:nvSpPr>
          <p:cNvPr id="9" name="AutoShape 6" descr="Mostrando baño feo 1.jp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sz="2117"/>
          </a:p>
        </p:txBody>
      </p:sp>
      <p:sp>
        <p:nvSpPr>
          <p:cNvPr id="12" name="AutoShape 8" descr="Mostrando baño feo 1.jpg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 sz="2117"/>
          </a:p>
        </p:txBody>
      </p:sp>
      <p:pic>
        <p:nvPicPr>
          <p:cNvPr id="1033" name="Picture 9" descr="C:\Users\ACASTILLO\Desktop\unnam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701" y="4056610"/>
            <a:ext cx="2082363" cy="2422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ACASTILLO\Downloads\baño feo 3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5701" y="1192730"/>
            <a:ext cx="2182947" cy="2459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3611" y="3947107"/>
            <a:ext cx="2004265" cy="2531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upo 7"/>
          <p:cNvGrpSpPr/>
          <p:nvPr/>
        </p:nvGrpSpPr>
        <p:grpSpPr>
          <a:xfrm>
            <a:off x="-81792" y="-1"/>
            <a:ext cx="5594005" cy="730344"/>
            <a:chOff x="-81792" y="-1"/>
            <a:chExt cx="5594005" cy="730344"/>
          </a:xfrm>
        </p:grpSpPr>
        <p:sp>
          <p:nvSpPr>
            <p:cNvPr id="6" name="Título 1"/>
            <p:cNvSpPr txBox="1">
              <a:spLocks/>
            </p:cNvSpPr>
            <p:nvPr/>
          </p:nvSpPr>
          <p:spPr>
            <a:xfrm>
              <a:off x="-81792" y="-1"/>
              <a:ext cx="5594005" cy="730344"/>
            </a:xfrm>
            <a:prstGeom prst="rect">
              <a:avLst/>
            </a:prstGeom>
          </p:spPr>
          <p:txBody>
            <a:bodyPr vert="horz" lIns="91429" tIns="45715" rIns="91429" bIns="45715" rtlCol="0" anchor="ctr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000" b="1" kern="1200">
                  <a:solidFill>
                    <a:srgbClr val="DA251D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ctr"/>
              <a:r>
                <a:rPr lang="es-MX" sz="2000" dirty="0" smtClean="0">
                  <a:solidFill>
                    <a:schemeClr val="accent4">
                      <a:lumMod val="50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Aparatos </a:t>
              </a:r>
              <a:r>
                <a:rPr lang="es-MX" sz="2000" dirty="0">
                  <a:solidFill>
                    <a:schemeClr val="accent4">
                      <a:lumMod val="50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sanitarios </a:t>
              </a:r>
              <a:endParaRPr lang="es-MX" sz="2000" dirty="0" smtClean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  <a:p>
              <a:pPr algn="ctr"/>
              <a:r>
                <a:rPr lang="es-MX" sz="2000" dirty="0" smtClean="0">
                  <a:solidFill>
                    <a:schemeClr val="accent4">
                      <a:lumMod val="50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(</a:t>
              </a:r>
              <a:r>
                <a:rPr lang="es-MX" sz="2000" dirty="0">
                  <a:solidFill>
                    <a:schemeClr val="accent4">
                      <a:lumMod val="50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inodoro, lavatorio, urinario)</a:t>
              </a:r>
            </a:p>
          </p:txBody>
        </p:sp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7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385" y="163109"/>
              <a:ext cx="567690" cy="446173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7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38325" y="171366"/>
              <a:ext cx="567690" cy="446173"/>
            </a:xfrm>
            <a:prstGeom prst="rect">
              <a:avLst/>
            </a:prstGeom>
          </p:spPr>
        </p:pic>
      </p:grpSp>
      <p:grpSp>
        <p:nvGrpSpPr>
          <p:cNvPr id="14" name="Grupo 13"/>
          <p:cNvGrpSpPr/>
          <p:nvPr/>
        </p:nvGrpSpPr>
        <p:grpSpPr>
          <a:xfrm>
            <a:off x="5512213" y="730474"/>
            <a:ext cx="5789771" cy="5825757"/>
            <a:chOff x="5512213" y="730474"/>
            <a:chExt cx="5789771" cy="5825757"/>
          </a:xfrm>
        </p:grpSpPr>
        <p:grpSp>
          <p:nvGrpSpPr>
            <p:cNvPr id="13" name="Grupo 12"/>
            <p:cNvGrpSpPr/>
            <p:nvPr/>
          </p:nvGrpSpPr>
          <p:grpSpPr>
            <a:xfrm>
              <a:off x="6702141" y="730474"/>
              <a:ext cx="4599843" cy="5825757"/>
              <a:chOff x="6702141" y="730474"/>
              <a:chExt cx="4599843" cy="5825757"/>
            </a:xfrm>
          </p:grpSpPr>
          <p:sp>
            <p:nvSpPr>
              <p:cNvPr id="7" name="Rectángulo 6"/>
              <p:cNvSpPr/>
              <p:nvPr/>
            </p:nvSpPr>
            <p:spPr>
              <a:xfrm>
                <a:off x="7647833" y="730474"/>
                <a:ext cx="3293126" cy="50116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2117" b="1" dirty="0">
                    <a:ln w="0"/>
                    <a:solidFill>
                      <a:srgbClr val="C00000"/>
                    </a:solidFill>
                  </a:rPr>
                  <a:t>A LO QUE PUEDES LLEGAR</a:t>
                </a:r>
                <a:endParaRPr lang="es-PE" sz="2117" b="1" dirty="0">
                  <a:ln w="0"/>
                  <a:solidFill>
                    <a:srgbClr val="C00000"/>
                  </a:solidFill>
                </a:endParaRPr>
              </a:p>
            </p:txBody>
          </p:sp>
          <p:pic>
            <p:nvPicPr>
              <p:cNvPr id="1026" name="Picture 2" descr="http://i2.esmas.com/2012/08/15/410732/reinventando-el-inodoro-300x350.jpg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02141" y="4056610"/>
                <a:ext cx="2240692" cy="2499621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" name="Imagen 2"/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02141" y="1458802"/>
                <a:ext cx="2132797" cy="2370639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0" name="Picture 4" descr="http://www.ec.all.biz/img/ec/catalog/382.jpeg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17772" y="1552989"/>
                <a:ext cx="2096221" cy="218226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http://photos.demandstudios.com/getty/article/165/224/87731912_XS.jpg"/>
              <p:cNvPicPr>
                <a:picLocks noChangeAspect="1" noChangeArrowheads="1"/>
              </p:cNvPicPr>
              <p:nvPr/>
            </p:nvPicPr>
            <p:blipFill rotWithShape="1"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151221" y="4056609"/>
                <a:ext cx="2150763" cy="2422377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Flecha a la derecha con muesca 10"/>
            <p:cNvSpPr/>
            <p:nvPr/>
          </p:nvSpPr>
          <p:spPr>
            <a:xfrm>
              <a:off x="5512213" y="3054096"/>
              <a:ext cx="742283" cy="1002514"/>
            </a:xfrm>
            <a:prstGeom prst="notched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20248473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rma libre 18"/>
          <p:cNvSpPr/>
          <p:nvPr/>
        </p:nvSpPr>
        <p:spPr>
          <a:xfrm>
            <a:off x="543063" y="1870081"/>
            <a:ext cx="3032317" cy="4499360"/>
          </a:xfrm>
          <a:custGeom>
            <a:avLst/>
            <a:gdLst>
              <a:gd name="connsiteX0" fmla="*/ 0 w 2711062"/>
              <a:gd name="connsiteY0" fmla="*/ 271106 h 4499360"/>
              <a:gd name="connsiteX1" fmla="*/ 271106 w 2711062"/>
              <a:gd name="connsiteY1" fmla="*/ 0 h 4499360"/>
              <a:gd name="connsiteX2" fmla="*/ 2439956 w 2711062"/>
              <a:gd name="connsiteY2" fmla="*/ 0 h 4499360"/>
              <a:gd name="connsiteX3" fmla="*/ 2711062 w 2711062"/>
              <a:gd name="connsiteY3" fmla="*/ 271106 h 4499360"/>
              <a:gd name="connsiteX4" fmla="*/ 2711062 w 2711062"/>
              <a:gd name="connsiteY4" fmla="*/ 4228254 h 4499360"/>
              <a:gd name="connsiteX5" fmla="*/ 2439956 w 2711062"/>
              <a:gd name="connsiteY5" fmla="*/ 4499360 h 4499360"/>
              <a:gd name="connsiteX6" fmla="*/ 271106 w 2711062"/>
              <a:gd name="connsiteY6" fmla="*/ 4499360 h 4499360"/>
              <a:gd name="connsiteX7" fmla="*/ 0 w 2711062"/>
              <a:gd name="connsiteY7" fmla="*/ 4228254 h 4499360"/>
              <a:gd name="connsiteX8" fmla="*/ 0 w 2711062"/>
              <a:gd name="connsiteY8" fmla="*/ 271106 h 449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11062" h="4499360">
                <a:moveTo>
                  <a:pt x="0" y="271106"/>
                </a:moveTo>
                <a:cubicBezTo>
                  <a:pt x="0" y="121378"/>
                  <a:pt x="121378" y="0"/>
                  <a:pt x="271106" y="0"/>
                </a:cubicBezTo>
                <a:lnTo>
                  <a:pt x="2439956" y="0"/>
                </a:lnTo>
                <a:cubicBezTo>
                  <a:pt x="2589684" y="0"/>
                  <a:pt x="2711062" y="121378"/>
                  <a:pt x="2711062" y="271106"/>
                </a:cubicBezTo>
                <a:lnTo>
                  <a:pt x="2711062" y="4228254"/>
                </a:lnTo>
                <a:cubicBezTo>
                  <a:pt x="2711062" y="4377982"/>
                  <a:pt x="2589684" y="4499360"/>
                  <a:pt x="2439956" y="4499360"/>
                </a:cubicBezTo>
                <a:lnTo>
                  <a:pt x="271106" y="4499360"/>
                </a:lnTo>
                <a:cubicBezTo>
                  <a:pt x="121378" y="4499360"/>
                  <a:pt x="0" y="4377982"/>
                  <a:pt x="0" y="4228254"/>
                </a:cubicBezTo>
                <a:lnTo>
                  <a:pt x="0" y="27110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2744" tIns="132744" rIns="132744" bIns="13274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500" b="1" i="0" u="sng" kern="1200" dirty="0" smtClean="0"/>
              <a:t>Servicios Higiénicos con conexiones: </a:t>
            </a:r>
          </a:p>
          <a:p>
            <a:pPr lvl="0" algn="just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500" b="1" kern="1200" dirty="0" smtClean="0"/>
              <a:t>* Sustitución de aparatos sanitarios (</a:t>
            </a:r>
            <a:r>
              <a:rPr lang="es-ES" sz="1500" b="1" kern="1200" dirty="0" smtClean="0"/>
              <a:t>inodoros lavatorios, urinarios, turcos, etc.)</a:t>
            </a:r>
            <a:r>
              <a:rPr lang="es-MX" sz="1500" b="1" kern="1200" dirty="0" smtClean="0"/>
              <a:t>, </a:t>
            </a:r>
          </a:p>
          <a:p>
            <a:pPr lvl="0" algn="just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500" b="1" kern="1200" dirty="0" smtClean="0"/>
              <a:t>* Sustitución de griferías (caños, válvulas compuerta, empaquetaduras, trampas, </a:t>
            </a:r>
            <a:r>
              <a:rPr lang="es-MX" sz="1500" b="1" kern="1200" dirty="0" err="1" smtClean="0"/>
              <a:t>etc</a:t>
            </a:r>
            <a:r>
              <a:rPr lang="es-MX" sz="1500" b="1" kern="1200" dirty="0" smtClean="0"/>
              <a:t>), </a:t>
            </a:r>
          </a:p>
          <a:p>
            <a:pPr lvl="0" algn="just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500" b="1" kern="1200" dirty="0" smtClean="0"/>
              <a:t>* Sustitución de accesorios sanitarios: Agua y desagüe (</a:t>
            </a:r>
            <a:r>
              <a:rPr lang="es-MX" sz="1500" b="1" kern="1200" dirty="0" err="1" smtClean="0"/>
              <a:t>pvc</a:t>
            </a:r>
            <a:r>
              <a:rPr lang="es-MX" sz="1500" b="1" kern="1200" dirty="0" smtClean="0"/>
              <a:t>.), </a:t>
            </a:r>
          </a:p>
          <a:p>
            <a:pPr lvl="0" algn="just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500" b="1" kern="1200" dirty="0" smtClean="0"/>
              <a:t>* Reparación y limpieza de tuberías: Agua y desagüe;</a:t>
            </a:r>
          </a:p>
          <a:p>
            <a:pPr lvl="0" algn="just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500" b="1" kern="1200" dirty="0" smtClean="0"/>
              <a:t>* Desatoro de red de desagüe en interior de la Institución Educativa. </a:t>
            </a:r>
          </a:p>
          <a:p>
            <a:pPr lvl="0" algn="just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500" b="1" kern="1200" dirty="0" smtClean="0"/>
              <a:t>Reparación de cajas de registro de desagüe.</a:t>
            </a:r>
            <a:endParaRPr lang="es-PE" sz="1500" b="1" dirty="0"/>
          </a:p>
          <a:p>
            <a:pPr lvl="0" algn="just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PE" sz="1500" b="1" kern="1200" dirty="0" smtClean="0"/>
              <a:t>* Continuación o instalación de tramos de redes de agua  o desagüe con conexión habilitada.</a:t>
            </a:r>
            <a:endParaRPr lang="es-PE" sz="1500" b="1" kern="1200" dirty="0"/>
          </a:p>
        </p:txBody>
      </p:sp>
      <p:sp>
        <p:nvSpPr>
          <p:cNvPr id="20" name="Forma libre 19"/>
          <p:cNvSpPr/>
          <p:nvPr/>
        </p:nvSpPr>
        <p:spPr>
          <a:xfrm>
            <a:off x="3657749" y="3804952"/>
            <a:ext cx="538221" cy="629617"/>
          </a:xfrm>
          <a:custGeom>
            <a:avLst/>
            <a:gdLst>
              <a:gd name="connsiteX0" fmla="*/ 0 w 538221"/>
              <a:gd name="connsiteY0" fmla="*/ 125923 h 629617"/>
              <a:gd name="connsiteX1" fmla="*/ 269111 w 538221"/>
              <a:gd name="connsiteY1" fmla="*/ 125923 h 629617"/>
              <a:gd name="connsiteX2" fmla="*/ 269111 w 538221"/>
              <a:gd name="connsiteY2" fmla="*/ 0 h 629617"/>
              <a:gd name="connsiteX3" fmla="*/ 538221 w 538221"/>
              <a:gd name="connsiteY3" fmla="*/ 314809 h 629617"/>
              <a:gd name="connsiteX4" fmla="*/ 269111 w 538221"/>
              <a:gd name="connsiteY4" fmla="*/ 629617 h 629617"/>
              <a:gd name="connsiteX5" fmla="*/ 269111 w 538221"/>
              <a:gd name="connsiteY5" fmla="*/ 503694 h 629617"/>
              <a:gd name="connsiteX6" fmla="*/ 0 w 538221"/>
              <a:gd name="connsiteY6" fmla="*/ 503694 h 629617"/>
              <a:gd name="connsiteX7" fmla="*/ 0 w 538221"/>
              <a:gd name="connsiteY7" fmla="*/ 125923 h 629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8221" h="629617">
                <a:moveTo>
                  <a:pt x="0" y="125923"/>
                </a:moveTo>
                <a:lnTo>
                  <a:pt x="269111" y="125923"/>
                </a:lnTo>
                <a:lnTo>
                  <a:pt x="269111" y="0"/>
                </a:lnTo>
                <a:lnTo>
                  <a:pt x="538221" y="314809"/>
                </a:lnTo>
                <a:lnTo>
                  <a:pt x="269111" y="629617"/>
                </a:lnTo>
                <a:lnTo>
                  <a:pt x="269111" y="503694"/>
                </a:lnTo>
                <a:lnTo>
                  <a:pt x="0" y="503694"/>
                </a:lnTo>
                <a:lnTo>
                  <a:pt x="0" y="125923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25923" rIns="161466" bIns="125923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PE" sz="2400" b="1" kern="1200"/>
          </a:p>
        </p:txBody>
      </p:sp>
      <p:sp>
        <p:nvSpPr>
          <p:cNvPr id="21" name="Forma libre 20"/>
          <p:cNvSpPr/>
          <p:nvPr/>
        </p:nvSpPr>
        <p:spPr>
          <a:xfrm>
            <a:off x="4267389" y="1870080"/>
            <a:ext cx="2888610" cy="4499360"/>
          </a:xfrm>
          <a:custGeom>
            <a:avLst/>
            <a:gdLst>
              <a:gd name="connsiteX0" fmla="*/ 0 w 2796492"/>
              <a:gd name="connsiteY0" fmla="*/ 279649 h 4499360"/>
              <a:gd name="connsiteX1" fmla="*/ 279649 w 2796492"/>
              <a:gd name="connsiteY1" fmla="*/ 0 h 4499360"/>
              <a:gd name="connsiteX2" fmla="*/ 2516843 w 2796492"/>
              <a:gd name="connsiteY2" fmla="*/ 0 h 4499360"/>
              <a:gd name="connsiteX3" fmla="*/ 2796492 w 2796492"/>
              <a:gd name="connsiteY3" fmla="*/ 279649 h 4499360"/>
              <a:gd name="connsiteX4" fmla="*/ 2796492 w 2796492"/>
              <a:gd name="connsiteY4" fmla="*/ 4219711 h 4499360"/>
              <a:gd name="connsiteX5" fmla="*/ 2516843 w 2796492"/>
              <a:gd name="connsiteY5" fmla="*/ 4499360 h 4499360"/>
              <a:gd name="connsiteX6" fmla="*/ 279649 w 2796492"/>
              <a:gd name="connsiteY6" fmla="*/ 4499360 h 4499360"/>
              <a:gd name="connsiteX7" fmla="*/ 0 w 2796492"/>
              <a:gd name="connsiteY7" fmla="*/ 4219711 h 4499360"/>
              <a:gd name="connsiteX8" fmla="*/ 0 w 2796492"/>
              <a:gd name="connsiteY8" fmla="*/ 279649 h 449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96492" h="4499360">
                <a:moveTo>
                  <a:pt x="0" y="279649"/>
                </a:moveTo>
                <a:cubicBezTo>
                  <a:pt x="0" y="125203"/>
                  <a:pt x="125203" y="0"/>
                  <a:pt x="279649" y="0"/>
                </a:cubicBezTo>
                <a:lnTo>
                  <a:pt x="2516843" y="0"/>
                </a:lnTo>
                <a:cubicBezTo>
                  <a:pt x="2671289" y="0"/>
                  <a:pt x="2796492" y="125203"/>
                  <a:pt x="2796492" y="279649"/>
                </a:cubicBezTo>
                <a:lnTo>
                  <a:pt x="2796492" y="4219711"/>
                </a:lnTo>
                <a:cubicBezTo>
                  <a:pt x="2796492" y="4374157"/>
                  <a:pt x="2671289" y="4499360"/>
                  <a:pt x="2516843" y="4499360"/>
                </a:cubicBezTo>
                <a:lnTo>
                  <a:pt x="279649" y="4499360"/>
                </a:lnTo>
                <a:cubicBezTo>
                  <a:pt x="125203" y="4499360"/>
                  <a:pt x="0" y="4374157"/>
                  <a:pt x="0" y="4219711"/>
                </a:cubicBezTo>
                <a:lnTo>
                  <a:pt x="0" y="27964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2232385"/>
              <a:satOff val="13449"/>
              <a:lumOff val="1078"/>
              <a:alphaOff val="0"/>
            </a:schemeClr>
          </a:fillRef>
          <a:effectRef idx="0">
            <a:schemeClr val="accent4">
              <a:hueOff val="-2232385"/>
              <a:satOff val="13449"/>
              <a:lumOff val="107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246" tIns="135246" rIns="135246" bIns="13524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500" b="1" u="sng" kern="1200" dirty="0" smtClean="0"/>
              <a:t>Pozo séptico – percolador </a:t>
            </a:r>
            <a:r>
              <a:rPr lang="es-MX" sz="1500" b="1" u="none" kern="1200" dirty="0" smtClean="0"/>
              <a:t>: 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500" b="1" u="none" kern="1200" dirty="0" smtClean="0"/>
              <a:t>* </a:t>
            </a:r>
            <a:r>
              <a:rPr lang="es-MX" sz="1500" b="1" kern="1200" dirty="0" smtClean="0"/>
              <a:t>Limpieza y desinfección, 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500" b="1" kern="1200" dirty="0" smtClean="0"/>
              <a:t>* Sustitución de accesorios, 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500" b="1" kern="1200" dirty="0" smtClean="0"/>
              <a:t>* Reparación de cajas de desagüe. </a:t>
            </a:r>
          </a:p>
          <a:p>
            <a:pPr marL="285750" lvl="0" indent="-28575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MX" sz="1500" b="1" kern="1200" dirty="0" smtClean="0"/>
              <a:t>Sustitución de aparatos sanitarios, </a:t>
            </a:r>
          </a:p>
          <a:p>
            <a:pPr marL="285750" lvl="0" indent="-28575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MX" sz="1500" b="1" kern="1200" dirty="0" smtClean="0"/>
              <a:t>* Sustitución de accesorios sanitarios: Agua y desagüe (</a:t>
            </a:r>
            <a:r>
              <a:rPr lang="es-MX" sz="1500" b="1" kern="1200" dirty="0" err="1" smtClean="0"/>
              <a:t>pvc</a:t>
            </a:r>
            <a:r>
              <a:rPr lang="es-MX" sz="1500" b="1" kern="1200" dirty="0" smtClean="0"/>
              <a:t>.);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500" b="1" kern="1200" dirty="0" smtClean="0"/>
              <a:t>* Reparación y limpieza de tuberías: Agua y desagüe,  Desatoro de red de desagüe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500" b="1" kern="1200" dirty="0" smtClean="0"/>
              <a:t>* Reparación de cajas de registro de desagüe.</a:t>
            </a:r>
            <a:endParaRPr lang="es-PE" sz="1500" b="1" kern="1200" dirty="0"/>
          </a:p>
        </p:txBody>
      </p:sp>
      <p:sp>
        <p:nvSpPr>
          <p:cNvPr id="7" name="Flecha abajo 4"/>
          <p:cNvSpPr/>
          <p:nvPr/>
        </p:nvSpPr>
        <p:spPr>
          <a:xfrm>
            <a:off x="10740529" y="4351680"/>
            <a:ext cx="281739" cy="45201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10668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PE" sz="2400"/>
          </a:p>
        </p:txBody>
      </p:sp>
      <p:sp>
        <p:nvSpPr>
          <p:cNvPr id="8" name="Flecha abajo 4"/>
          <p:cNvSpPr/>
          <p:nvPr/>
        </p:nvSpPr>
        <p:spPr>
          <a:xfrm>
            <a:off x="11252781" y="5161378"/>
            <a:ext cx="281739" cy="45201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10668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PE" sz="2400"/>
          </a:p>
        </p:txBody>
      </p:sp>
      <p:sp>
        <p:nvSpPr>
          <p:cNvPr id="9" name="Flecha abajo 4"/>
          <p:cNvSpPr/>
          <p:nvPr/>
        </p:nvSpPr>
        <p:spPr>
          <a:xfrm>
            <a:off x="11355932" y="5958743"/>
            <a:ext cx="281739" cy="45201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10668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PE" sz="2400"/>
          </a:p>
        </p:txBody>
      </p:sp>
      <p:grpSp>
        <p:nvGrpSpPr>
          <p:cNvPr id="2" name="Grupo 1"/>
          <p:cNvGrpSpPr/>
          <p:nvPr/>
        </p:nvGrpSpPr>
        <p:grpSpPr>
          <a:xfrm>
            <a:off x="603949" y="907018"/>
            <a:ext cx="10951353" cy="750356"/>
            <a:chOff x="603949" y="1023146"/>
            <a:chExt cx="10951353" cy="750356"/>
          </a:xfrm>
        </p:grpSpPr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2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3949" y="1025484"/>
              <a:ext cx="3144871" cy="748018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48820" y="1023146"/>
              <a:ext cx="2918079" cy="748018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4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66899" y="1023146"/>
              <a:ext cx="2110843" cy="748018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5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56960" y="1023146"/>
              <a:ext cx="2798342" cy="748018"/>
            </a:xfrm>
            <a:prstGeom prst="rect">
              <a:avLst/>
            </a:prstGeom>
          </p:spPr>
        </p:pic>
      </p:grpSp>
      <p:grpSp>
        <p:nvGrpSpPr>
          <p:cNvPr id="3" name="Grupo 2"/>
          <p:cNvGrpSpPr/>
          <p:nvPr/>
        </p:nvGrpSpPr>
        <p:grpSpPr>
          <a:xfrm>
            <a:off x="7227417" y="1870080"/>
            <a:ext cx="4482361" cy="4598277"/>
            <a:chOff x="7227418" y="1870080"/>
            <a:chExt cx="4327884" cy="4598277"/>
          </a:xfrm>
        </p:grpSpPr>
        <p:sp>
          <p:nvSpPr>
            <p:cNvPr id="22" name="Forma libre 21"/>
            <p:cNvSpPr/>
            <p:nvPr/>
          </p:nvSpPr>
          <p:spPr>
            <a:xfrm>
              <a:off x="7453209" y="3804952"/>
              <a:ext cx="538221" cy="629617"/>
            </a:xfrm>
            <a:custGeom>
              <a:avLst/>
              <a:gdLst>
                <a:gd name="connsiteX0" fmla="*/ 0 w 538221"/>
                <a:gd name="connsiteY0" fmla="*/ 125923 h 629617"/>
                <a:gd name="connsiteX1" fmla="*/ 269111 w 538221"/>
                <a:gd name="connsiteY1" fmla="*/ 125923 h 629617"/>
                <a:gd name="connsiteX2" fmla="*/ 269111 w 538221"/>
                <a:gd name="connsiteY2" fmla="*/ 0 h 629617"/>
                <a:gd name="connsiteX3" fmla="*/ 538221 w 538221"/>
                <a:gd name="connsiteY3" fmla="*/ 314809 h 629617"/>
                <a:gd name="connsiteX4" fmla="*/ 269111 w 538221"/>
                <a:gd name="connsiteY4" fmla="*/ 629617 h 629617"/>
                <a:gd name="connsiteX5" fmla="*/ 269111 w 538221"/>
                <a:gd name="connsiteY5" fmla="*/ 503694 h 629617"/>
                <a:gd name="connsiteX6" fmla="*/ 0 w 538221"/>
                <a:gd name="connsiteY6" fmla="*/ 503694 h 629617"/>
                <a:gd name="connsiteX7" fmla="*/ 0 w 538221"/>
                <a:gd name="connsiteY7" fmla="*/ 125923 h 629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221" h="629617">
                  <a:moveTo>
                    <a:pt x="0" y="125923"/>
                  </a:moveTo>
                  <a:lnTo>
                    <a:pt x="269111" y="125923"/>
                  </a:lnTo>
                  <a:lnTo>
                    <a:pt x="269111" y="0"/>
                  </a:lnTo>
                  <a:lnTo>
                    <a:pt x="538221" y="314809"/>
                  </a:lnTo>
                  <a:lnTo>
                    <a:pt x="269111" y="629617"/>
                  </a:lnTo>
                  <a:lnTo>
                    <a:pt x="269111" y="503694"/>
                  </a:lnTo>
                  <a:lnTo>
                    <a:pt x="0" y="503694"/>
                  </a:lnTo>
                  <a:lnTo>
                    <a:pt x="0" y="125923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0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25923" rIns="161466" bIns="125923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PE" sz="2400" b="1" kern="1200"/>
            </a:p>
          </p:txBody>
        </p:sp>
        <p:sp>
          <p:nvSpPr>
            <p:cNvPr id="23" name="Forma libre 22"/>
            <p:cNvSpPr/>
            <p:nvPr/>
          </p:nvSpPr>
          <p:spPr>
            <a:xfrm>
              <a:off x="8241246" y="1870080"/>
              <a:ext cx="3314056" cy="4499360"/>
            </a:xfrm>
            <a:custGeom>
              <a:avLst/>
              <a:gdLst>
                <a:gd name="connsiteX0" fmla="*/ 0 w 3047628"/>
                <a:gd name="connsiteY0" fmla="*/ 304763 h 4499360"/>
                <a:gd name="connsiteX1" fmla="*/ 304763 w 3047628"/>
                <a:gd name="connsiteY1" fmla="*/ 0 h 4499360"/>
                <a:gd name="connsiteX2" fmla="*/ 2742865 w 3047628"/>
                <a:gd name="connsiteY2" fmla="*/ 0 h 4499360"/>
                <a:gd name="connsiteX3" fmla="*/ 3047628 w 3047628"/>
                <a:gd name="connsiteY3" fmla="*/ 304763 h 4499360"/>
                <a:gd name="connsiteX4" fmla="*/ 3047628 w 3047628"/>
                <a:gd name="connsiteY4" fmla="*/ 4194597 h 4499360"/>
                <a:gd name="connsiteX5" fmla="*/ 2742865 w 3047628"/>
                <a:gd name="connsiteY5" fmla="*/ 4499360 h 4499360"/>
                <a:gd name="connsiteX6" fmla="*/ 304763 w 3047628"/>
                <a:gd name="connsiteY6" fmla="*/ 4499360 h 4499360"/>
                <a:gd name="connsiteX7" fmla="*/ 0 w 3047628"/>
                <a:gd name="connsiteY7" fmla="*/ 4194597 h 4499360"/>
                <a:gd name="connsiteX8" fmla="*/ 0 w 3047628"/>
                <a:gd name="connsiteY8" fmla="*/ 304763 h 4499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47628" h="4499360">
                  <a:moveTo>
                    <a:pt x="0" y="304763"/>
                  </a:moveTo>
                  <a:cubicBezTo>
                    <a:pt x="0" y="136447"/>
                    <a:pt x="136447" y="0"/>
                    <a:pt x="304763" y="0"/>
                  </a:cubicBezTo>
                  <a:lnTo>
                    <a:pt x="2742865" y="0"/>
                  </a:lnTo>
                  <a:cubicBezTo>
                    <a:pt x="2911181" y="0"/>
                    <a:pt x="3047628" y="136447"/>
                    <a:pt x="3047628" y="304763"/>
                  </a:cubicBezTo>
                  <a:lnTo>
                    <a:pt x="3047628" y="4194597"/>
                  </a:lnTo>
                  <a:cubicBezTo>
                    <a:pt x="3047628" y="4362913"/>
                    <a:pt x="2911181" y="4499360"/>
                    <a:pt x="2742865" y="4499360"/>
                  </a:cubicBezTo>
                  <a:lnTo>
                    <a:pt x="304763" y="4499360"/>
                  </a:lnTo>
                  <a:cubicBezTo>
                    <a:pt x="136447" y="4499360"/>
                    <a:pt x="0" y="4362913"/>
                    <a:pt x="0" y="4194597"/>
                  </a:cubicBezTo>
                  <a:lnTo>
                    <a:pt x="0" y="30476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4464770"/>
                <a:satOff val="26899"/>
                <a:lumOff val="2156"/>
                <a:alphaOff val="0"/>
              </a:schemeClr>
            </a:fillRef>
            <a:effectRef idx="0">
              <a:schemeClr val="accent4">
                <a:hueOff val="-4464770"/>
                <a:satOff val="26899"/>
                <a:lumOff val="2156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2602" tIns="142602" rIns="142602" bIns="142602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500" b="1" u="sng" kern="1200" dirty="0" smtClean="0"/>
                <a:t>Silos letrinas (Hoyo seco)</a:t>
              </a:r>
              <a:endParaRPr lang="es-MX" sz="1500" b="1" kern="1200" dirty="0" smtClean="0"/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500" b="1" kern="1200" dirty="0" smtClean="0"/>
                <a:t>* Limpieza y desinfección, en caso se colmate traslado de silo.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500" b="1" kern="1200" dirty="0" smtClean="0"/>
                <a:t>* Se sustituirán las letrinas de hoyo seco colmatadas o deterioradas que requieran ser sustituidas con criterios de emergencia para lo cual debe cumplir que el suelo donde se ubicará la letrina tenga: nivel de aguas subterráneas mayor a 2.5 m del fondo de la letrina, un suelo firme, distancia de 5.0 m mínima de la letrina actual;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500" b="1" kern="1200" dirty="0" smtClean="0"/>
                <a:t>* Si la caseta de la letrina está en buen estado, será necesario trasladarla hacia el nuevo lugar de ubicación de la letrina, donde se recomienda su limpieza y pintado si es necesario.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400" b="1" kern="1200" dirty="0" smtClean="0"/>
                <a:t> </a:t>
              </a:r>
              <a:endParaRPr lang="es-PE" sz="1400" b="1" kern="1200" dirty="0"/>
            </a:p>
          </p:txBody>
        </p:sp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6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27418" y="5022453"/>
              <a:ext cx="1013828" cy="1445904"/>
            </a:xfrm>
            <a:prstGeom prst="rect">
              <a:avLst/>
            </a:prstGeom>
          </p:spPr>
        </p:pic>
      </p:grpSp>
      <p:sp>
        <p:nvSpPr>
          <p:cNvPr id="18" name="Título 1"/>
          <p:cNvSpPr txBox="1">
            <a:spLocks/>
          </p:cNvSpPr>
          <p:nvPr/>
        </p:nvSpPr>
        <p:spPr>
          <a:xfrm>
            <a:off x="314263" y="222040"/>
            <a:ext cx="6178874" cy="573082"/>
          </a:xfrm>
          <a:prstGeom prst="rect">
            <a:avLst/>
          </a:prstGeom>
        </p:spPr>
        <p:txBody>
          <a:bodyPr vert="horz" lIns="91429" tIns="45715" rIns="91429" bIns="45715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DA25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MX" sz="2400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¿Qué actividades se incluyen en la reparación </a:t>
            </a:r>
            <a:r>
              <a:rPr lang="es-MX" sz="2400" dirty="0" smtClean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 instalaciones sanitarias? </a:t>
            </a:r>
            <a:endParaRPr lang="es-MX" sz="2400" dirty="0">
              <a:solidFill>
                <a:schemeClr val="accent4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7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567" y="236757"/>
            <a:ext cx="507332" cy="50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2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0643" y="3556155"/>
            <a:ext cx="1850356" cy="1850356"/>
          </a:xfrm>
          <a:prstGeom prst="rect">
            <a:avLst/>
          </a:prstGeom>
        </p:spPr>
      </p:pic>
      <p:sp>
        <p:nvSpPr>
          <p:cNvPr id="3" name="Rectángulo 1"/>
          <p:cNvSpPr/>
          <p:nvPr/>
        </p:nvSpPr>
        <p:spPr>
          <a:xfrm>
            <a:off x="366339" y="176054"/>
            <a:ext cx="2757486" cy="6222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s-PE" sz="3200" b="1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Presentación</a:t>
            </a:r>
            <a:endParaRPr lang="es-PE" sz="3200" b="1" dirty="0">
              <a:solidFill>
                <a:schemeClr val="tx2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799291" y="3556155"/>
            <a:ext cx="30902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 ambiente con condiciones óptimas en términos de salud y seguridad es necesario para contar con un entorno educativo adecuado para el aprendizaje de estudiantes de las Instituciones Educativas durante el año escolar 2018.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821" y="1517552"/>
            <a:ext cx="2619375" cy="174307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043123" y="1517552"/>
            <a:ext cx="7193510" cy="172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215" marR="27215" algn="just" hangingPunct="0">
              <a:lnSpc>
                <a:spcPct val="118000"/>
              </a:lnSpc>
            </a:pPr>
            <a:r>
              <a:rPr lang="es-PE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 Ministerio </a:t>
            </a:r>
            <a:r>
              <a:rPr lang="es-PE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Educación en coordinación con los Gobiernos Regionales y </a:t>
            </a:r>
            <a:r>
              <a:rPr lang="es-PE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provee </a:t>
            </a:r>
            <a:r>
              <a:rPr lang="es-PE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mantenimiento a más de </a:t>
            </a:r>
            <a:r>
              <a:rPr lang="es-PE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51,715 locales educativos </a:t>
            </a:r>
            <a:r>
              <a:rPr lang="es-PE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</a:t>
            </a:r>
            <a:r>
              <a:rPr lang="es-PE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nivel nacional a través del Programa de </a:t>
            </a:r>
            <a:r>
              <a:rPr lang="es-PE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Mantenimiento de infraestructura y mobiliario </a:t>
            </a:r>
            <a:r>
              <a:rPr lang="es-PE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</a:t>
            </a:r>
            <a:r>
              <a:rPr lang="es-PE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locales </a:t>
            </a:r>
            <a:r>
              <a:rPr lang="es-PE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educativos</a:t>
            </a:r>
            <a:r>
              <a:rPr lang="es-PE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27215" marR="27215" algn="just" hangingPunct="0">
              <a:lnSpc>
                <a:spcPct val="118000"/>
              </a:lnSpc>
            </a:pPr>
            <a:endParaRPr lang="es-PE" dirty="0" smtClean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7292168" y="3795371"/>
            <a:ext cx="3944465" cy="1022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143" marR="18143" algn="just" hangingPunct="0">
              <a:lnSpc>
                <a:spcPct val="112000"/>
              </a:lnSpc>
            </a:pPr>
            <a:r>
              <a:rPr lang="es-PE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El Presente Instrumento Técnico está aprobado mediante RDE N° 048-2018-MINEDU-VMGI-PRONIED</a:t>
            </a:r>
            <a:endParaRPr lang="es-PE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7272" y="5280309"/>
            <a:ext cx="584170" cy="58417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0643" y="5280309"/>
            <a:ext cx="584170" cy="58417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1318" y="5280309"/>
            <a:ext cx="584170" cy="58417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689" y="5280309"/>
            <a:ext cx="584170" cy="58417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7998" y="5280309"/>
            <a:ext cx="584170" cy="58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97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echa abajo 4"/>
          <p:cNvSpPr/>
          <p:nvPr/>
        </p:nvSpPr>
        <p:spPr>
          <a:xfrm>
            <a:off x="10740529" y="4351680"/>
            <a:ext cx="281739" cy="45201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10668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PE" sz="2400"/>
          </a:p>
        </p:txBody>
      </p:sp>
      <p:sp>
        <p:nvSpPr>
          <p:cNvPr id="8" name="Flecha abajo 4"/>
          <p:cNvSpPr/>
          <p:nvPr/>
        </p:nvSpPr>
        <p:spPr>
          <a:xfrm>
            <a:off x="11252781" y="5161378"/>
            <a:ext cx="281739" cy="45201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10668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PE" sz="2400"/>
          </a:p>
        </p:txBody>
      </p:sp>
      <p:sp>
        <p:nvSpPr>
          <p:cNvPr id="9" name="Flecha abajo 4"/>
          <p:cNvSpPr/>
          <p:nvPr/>
        </p:nvSpPr>
        <p:spPr>
          <a:xfrm>
            <a:off x="11355932" y="5958743"/>
            <a:ext cx="281739" cy="45201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106682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PE" sz="2400"/>
          </a:p>
        </p:txBody>
      </p:sp>
      <p:grpSp>
        <p:nvGrpSpPr>
          <p:cNvPr id="2" name="Grupo 1"/>
          <p:cNvGrpSpPr/>
          <p:nvPr/>
        </p:nvGrpSpPr>
        <p:grpSpPr>
          <a:xfrm>
            <a:off x="603949" y="907018"/>
            <a:ext cx="10951353" cy="750356"/>
            <a:chOff x="603949" y="1023146"/>
            <a:chExt cx="10951353" cy="750356"/>
          </a:xfrm>
        </p:grpSpPr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2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3949" y="1025484"/>
              <a:ext cx="3144871" cy="748018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48820" y="1023146"/>
              <a:ext cx="2918079" cy="748018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4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66899" y="1023146"/>
              <a:ext cx="2110843" cy="748018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5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56960" y="1023146"/>
              <a:ext cx="2798342" cy="748018"/>
            </a:xfrm>
            <a:prstGeom prst="rect">
              <a:avLst/>
            </a:prstGeom>
          </p:spPr>
        </p:pic>
      </p:grpSp>
      <p:sp>
        <p:nvSpPr>
          <p:cNvPr id="18" name="Título 1"/>
          <p:cNvSpPr txBox="1">
            <a:spLocks/>
          </p:cNvSpPr>
          <p:nvPr/>
        </p:nvSpPr>
        <p:spPr>
          <a:xfrm>
            <a:off x="314263" y="222040"/>
            <a:ext cx="6178874" cy="573082"/>
          </a:xfrm>
          <a:prstGeom prst="rect">
            <a:avLst/>
          </a:prstGeom>
        </p:spPr>
        <p:txBody>
          <a:bodyPr vert="horz" lIns="91429" tIns="45715" rIns="91429" bIns="45715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DA25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MX" sz="2400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¿Qué actividades se incluyen en la reparación </a:t>
            </a:r>
            <a:r>
              <a:rPr lang="es-MX" sz="2400" dirty="0" smtClean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 instalaciones sanitarias? </a:t>
            </a:r>
            <a:endParaRPr lang="es-MX" sz="2400" dirty="0">
              <a:solidFill>
                <a:schemeClr val="accent4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6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567" y="236757"/>
            <a:ext cx="507332" cy="50733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70898" y="1936966"/>
            <a:ext cx="10785033" cy="16850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s-PE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Otras actividades: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s-PE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Instalación </a:t>
            </a:r>
            <a:r>
              <a:rPr lang="es-PE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barras de apoyo en los cubículos de los servicios higiénicos para </a:t>
            </a:r>
            <a:r>
              <a:rPr lang="es-PE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personas con discapacidad.</a:t>
            </a:r>
            <a:endParaRPr lang="es-PE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s-PE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Reemplazo </a:t>
            </a:r>
            <a:r>
              <a:rPr lang="es-PE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silos por aparatos sanitarios teniendo en cuenta el diseño de las instalaciones sanitarias existentes.</a:t>
            </a:r>
            <a:endParaRPr lang="es-PE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898" y="3995074"/>
            <a:ext cx="2758737" cy="193295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402" y="3887079"/>
            <a:ext cx="2739069" cy="2054302"/>
          </a:xfrm>
          <a:prstGeom prst="rect">
            <a:avLst/>
          </a:prstGeom>
        </p:spPr>
      </p:pic>
      <p:grpSp>
        <p:nvGrpSpPr>
          <p:cNvPr id="28" name="Grupo 27"/>
          <p:cNvGrpSpPr/>
          <p:nvPr/>
        </p:nvGrpSpPr>
        <p:grpSpPr>
          <a:xfrm>
            <a:off x="3087693" y="4174535"/>
            <a:ext cx="5911341" cy="1366528"/>
            <a:chOff x="727534" y="274660"/>
            <a:chExt cx="6696555" cy="1404459"/>
          </a:xfrm>
        </p:grpSpPr>
        <p:sp>
          <p:nvSpPr>
            <p:cNvPr id="30" name="Rectángulo 29"/>
            <p:cNvSpPr/>
            <p:nvPr/>
          </p:nvSpPr>
          <p:spPr>
            <a:xfrm>
              <a:off x="727534" y="274660"/>
              <a:ext cx="6696555" cy="140445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s-ES" dirty="0">
                  <a:solidFill>
                    <a:srgbClr val="C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En las zonas de propagación del </a:t>
              </a:r>
              <a:r>
                <a:rPr lang="es-ES" b="1" dirty="0">
                  <a:solidFill>
                    <a:srgbClr val="C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Dengue</a:t>
              </a:r>
              <a:r>
                <a:rPr lang="es-ES" dirty="0" smtClean="0">
                  <a:solidFill>
                    <a:srgbClr val="C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s-ES" dirty="0" smtClean="0">
                  <a:solidFill>
                    <a:srgbClr val="C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se </a:t>
              </a:r>
              <a:r>
                <a:rPr lang="es-ES" dirty="0">
                  <a:solidFill>
                    <a:srgbClr val="C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deberá tener en cuenta limpiar y </a:t>
              </a:r>
              <a:endParaRPr lang="es-ES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s-ES" dirty="0" smtClean="0">
                  <a:solidFill>
                    <a:srgbClr val="C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desinfectar </a:t>
              </a:r>
              <a:r>
                <a:rPr lang="es-ES" dirty="0">
                  <a:solidFill>
                    <a:srgbClr val="C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cisternas, tanques elevados y </a:t>
              </a:r>
              <a:endParaRPr lang="es-ES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r>
                <a:rPr lang="es-ES" dirty="0" smtClean="0">
                  <a:solidFill>
                    <a:srgbClr val="C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pozos </a:t>
              </a:r>
              <a:r>
                <a:rPr lang="es-ES" dirty="0">
                  <a:solidFill>
                    <a:srgbClr val="C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sépticos.</a:t>
              </a:r>
              <a:endParaRPr lang="es-PE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Imagen 30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3393" y="322691"/>
              <a:ext cx="1317747" cy="13083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51430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5959411" y="1289842"/>
            <a:ext cx="5633307" cy="65864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es-PE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Debe estar </a:t>
            </a:r>
            <a:r>
              <a:rPr lang="es-PE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libre de objetos que pudieran dañar el fondo del tanque 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448561" y="1289842"/>
            <a:ext cx="4926776" cy="3676349"/>
            <a:chOff x="6031703" y="992930"/>
            <a:chExt cx="4926776" cy="3676349"/>
          </a:xfrm>
        </p:grpSpPr>
        <p:sp>
          <p:nvSpPr>
            <p:cNvPr id="3" name="Redondear rectángulo de esquina diagonal 2"/>
            <p:cNvSpPr/>
            <p:nvPr/>
          </p:nvSpPr>
          <p:spPr>
            <a:xfrm>
              <a:off x="6031703" y="3157376"/>
              <a:ext cx="4926776" cy="1511903"/>
            </a:xfrm>
            <a:prstGeom prst="round2Diag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s-ES" dirty="0" smtClean="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En </a:t>
              </a:r>
              <a:r>
                <a:rPr lang="es-ES" dirty="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las zonas donde </a:t>
              </a:r>
              <a:r>
                <a:rPr lang="es-ES" dirty="0" smtClean="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no cuenten con servicio de agua o sea restringida</a:t>
              </a:r>
              <a:r>
                <a:rPr lang="es-ES" b="1" dirty="0" smtClean="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s-ES" dirty="0" smtClean="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dirty="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se podrá adquirir Tanques de Polietileno, para almacenar el agua.</a:t>
              </a:r>
              <a:endParaRPr lang="es-PE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0760" y="992930"/>
              <a:ext cx="4828662" cy="2079453"/>
            </a:xfrm>
            <a:prstGeom prst="rect">
              <a:avLst/>
            </a:prstGeom>
            <a:ln w="38100" cap="sq">
              <a:solidFill>
                <a:schemeClr val="accent3">
                  <a:lumMod val="7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4" name="Rectángulo 13"/>
          <p:cNvSpPr/>
          <p:nvPr/>
        </p:nvSpPr>
        <p:spPr>
          <a:xfrm>
            <a:off x="5959409" y="2946084"/>
            <a:ext cx="5633307" cy="145167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0" indent="-285750" algn="just"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s-PE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Dimensión: superior a la base de 0.40 m a cada lado como mínimo. </a:t>
            </a:r>
          </a:p>
          <a:p>
            <a:pPr marL="285750" lvl="0" indent="-285750" algn="just"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es-PE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Una alternativa es habilitar una base metálica y/o de concreto, cuando se trate del almacenamiento del agua en un tanque apoyado.</a:t>
            </a:r>
            <a:endParaRPr lang="es-PE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5959409" y="1976386"/>
            <a:ext cx="5633307" cy="9417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es-PE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Evitar ubicarlo directamente en zonas con topografía accidentada, pendientes, zonas de inundación, canaletas, vegetación, entre otros.</a:t>
            </a:r>
            <a:endParaRPr lang="es-PE" sz="1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448561" y="91152"/>
            <a:ext cx="6352636" cy="573082"/>
            <a:chOff x="486929" y="91152"/>
            <a:chExt cx="6314694" cy="730344"/>
          </a:xfrm>
        </p:grpSpPr>
        <p:sp>
          <p:nvSpPr>
            <p:cNvPr id="20" name="Título 1"/>
            <p:cNvSpPr txBox="1">
              <a:spLocks/>
            </p:cNvSpPr>
            <p:nvPr/>
          </p:nvSpPr>
          <p:spPr>
            <a:xfrm>
              <a:off x="486929" y="91152"/>
              <a:ext cx="6141970" cy="730344"/>
            </a:xfrm>
            <a:prstGeom prst="rect">
              <a:avLst/>
            </a:prstGeom>
          </p:spPr>
          <p:txBody>
            <a:bodyPr vert="horz" lIns="91429" tIns="45715" rIns="91429" bIns="45715" rtlCol="0" anchor="ctr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000" b="1" kern="1200">
                  <a:solidFill>
                    <a:srgbClr val="DA251D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ctr"/>
              <a:r>
                <a:rPr lang="es-MX" sz="2400" dirty="0">
                  <a:solidFill>
                    <a:schemeClr val="accent4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¿Qué actividades se incluyen en la reparación </a:t>
              </a:r>
              <a:r>
                <a:rPr lang="es-MX" sz="2400" dirty="0" smtClean="0">
                  <a:solidFill>
                    <a:schemeClr val="accent4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de instalaciones sanitarias? </a:t>
              </a:r>
              <a:endParaRPr lang="es-MX" sz="2400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4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7321" y="109908"/>
              <a:ext cx="504302" cy="6465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67799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82430" y="282658"/>
            <a:ext cx="6259286" cy="743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1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PE" sz="2117" b="1" u="sng" dirty="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Sustitución </a:t>
            </a:r>
            <a:r>
              <a:rPr lang="es-ES" altLang="es-PE" sz="2117" b="1" u="sng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Letrinas por Núcleo Sanitario Basón </a:t>
            </a:r>
            <a:endParaRPr lang="es-PE" altLang="es-PE" sz="2117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025" name="Imagen 48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063" y="780393"/>
            <a:ext cx="4145280" cy="569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82430" y="1262486"/>
            <a:ext cx="6528324" cy="2281476"/>
          </a:xfrm>
          <a:prstGeom prst="round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18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</a:pPr>
            <a:r>
              <a:rPr lang="es-PE" altLang="es-PE" sz="1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Núcleo Sanitario Basón (</a:t>
            </a:r>
            <a:r>
              <a:rPr lang="es-PE" altLang="es-PE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SS.HH</a:t>
            </a:r>
            <a:r>
              <a:rPr lang="es-PE" altLang="es-PE" sz="1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que constituye un </a:t>
            </a:r>
            <a:r>
              <a:rPr lang="es-PE" altLang="es-PE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sistema </a:t>
            </a:r>
            <a:r>
              <a:rPr lang="es-PE" altLang="es-PE" sz="1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compostaje continuo que no requiere agua para su funcionamiento ni estar conectado a una red de </a:t>
            </a:r>
            <a:r>
              <a:rPr lang="es-PE" altLang="es-PE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desagüe, permite eliminar </a:t>
            </a:r>
            <a:r>
              <a:rPr lang="es-PE" altLang="es-PE" sz="16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residuos orgánicos en zonas que no tienen agua ni </a:t>
            </a:r>
            <a:r>
              <a:rPr lang="es-PE" altLang="es-PE" sz="16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desagüe.</a:t>
            </a:r>
            <a:endParaRPr lang="es-PE" altLang="es-PE" sz="36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" name="Esquina doblada 4"/>
          <p:cNvSpPr/>
          <p:nvPr/>
        </p:nvSpPr>
        <p:spPr>
          <a:xfrm rot="20961813">
            <a:off x="1640288" y="4039304"/>
            <a:ext cx="3885149" cy="2185481"/>
          </a:xfrm>
          <a:prstGeom prst="foldedCorner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es-MX" b="1" u="sng" dirty="0" smtClean="0">
                <a:solidFill>
                  <a:schemeClr val="accent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NOTA</a:t>
            </a:r>
          </a:p>
          <a:p>
            <a:pPr lvl="0" algn="ctr">
              <a:spcAft>
                <a:spcPts val="600"/>
              </a:spcAft>
            </a:pPr>
            <a:r>
              <a:rPr lang="es-MX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El módulo </a:t>
            </a:r>
            <a:r>
              <a:rPr lang="es-MX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sanitario deberá utilizarse únicamente para desechos humanos u otros. No se debe arrojar agua, papeles, latas, plásticos, huesos tierra, arena, etc.</a:t>
            </a:r>
            <a:endParaRPr lang="es-PE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59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53983" y="682110"/>
            <a:ext cx="3185552" cy="3903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s-ES" b="1" u="sng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Instalación del Biodigestor</a:t>
            </a:r>
            <a:r>
              <a:rPr lang="es-ES" b="1" u="sng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PE" sz="2400" dirty="0">
              <a:solidFill>
                <a:schemeClr val="bg1">
                  <a:lumMod val="50000"/>
                </a:schemeClr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112" y="2206680"/>
            <a:ext cx="4170020" cy="2971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Elipse 4"/>
          <p:cNvSpPr/>
          <p:nvPr/>
        </p:nvSpPr>
        <p:spPr>
          <a:xfrm>
            <a:off x="8662071" y="2582071"/>
            <a:ext cx="2180795" cy="222022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hangingPunct="0">
              <a:lnSpc>
                <a:spcPct val="115000"/>
              </a:lnSpc>
              <a:spcAft>
                <a:spcPts val="600"/>
              </a:spcAft>
            </a:pPr>
            <a:r>
              <a:rPr lang="es-PE" sz="1400" dirty="0" smtClean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Evite instalarlos en </a:t>
            </a:r>
            <a:r>
              <a:rPr lang="es-PE" sz="1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terrenos pantanosos, relleno o áreas sujetas a inundación</a:t>
            </a:r>
            <a:r>
              <a:rPr lang="es-PE" sz="14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PE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Elipse 1"/>
          <p:cNvSpPr/>
          <p:nvPr/>
        </p:nvSpPr>
        <p:spPr>
          <a:xfrm>
            <a:off x="931243" y="1343786"/>
            <a:ext cx="2368296" cy="219777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hangingPunct="0">
              <a:lnSpc>
                <a:spcPct val="115000"/>
              </a:lnSpc>
              <a:spcAft>
                <a:spcPts val="600"/>
              </a:spcAft>
            </a:pPr>
            <a:r>
              <a:rPr lang="es-PE" sz="1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Realice la excavación dejando una pendiente que no permita el deslave de la tierra.</a:t>
            </a:r>
            <a:endParaRPr lang="es-PE" sz="1400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81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 txBox="1">
            <a:spLocks/>
          </p:cNvSpPr>
          <p:nvPr/>
        </p:nvSpPr>
        <p:spPr>
          <a:xfrm>
            <a:off x="705020" y="0"/>
            <a:ext cx="5704924" cy="730344"/>
          </a:xfrm>
          <a:prstGeom prst="rect">
            <a:avLst/>
          </a:prstGeom>
        </p:spPr>
        <p:txBody>
          <a:bodyPr vert="horz" lIns="91429" tIns="45715" rIns="91429" bIns="45715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DA25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MX" sz="2400" u="sng" dirty="0" smtClean="0">
                <a:solidFill>
                  <a:schemeClr val="accent3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Reparación </a:t>
            </a:r>
            <a:r>
              <a:rPr lang="es-MX" sz="2400" u="sng" dirty="0">
                <a:solidFill>
                  <a:schemeClr val="accent3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 Instalaciones Eléctricas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387909" y="1548598"/>
            <a:ext cx="5025339" cy="4237846"/>
            <a:chOff x="387909" y="1548598"/>
            <a:chExt cx="5329228" cy="4237846"/>
          </a:xfrm>
        </p:grpSpPr>
        <p:sp>
          <p:nvSpPr>
            <p:cNvPr id="5" name="Rectángulo 4"/>
            <p:cNvSpPr/>
            <p:nvPr/>
          </p:nvSpPr>
          <p:spPr>
            <a:xfrm>
              <a:off x="2112865" y="1548598"/>
              <a:ext cx="2162908" cy="50116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117" b="1" dirty="0">
                  <a:ln w="0"/>
                  <a:solidFill>
                    <a:srgbClr val="C00000"/>
                  </a:solidFill>
                </a:rPr>
                <a:t>ANTES</a:t>
              </a:r>
              <a:endParaRPr lang="es-PE" sz="2117" b="1" dirty="0">
                <a:ln w="0"/>
                <a:solidFill>
                  <a:srgbClr val="C00000"/>
                </a:solidFill>
              </a:endParaRPr>
            </a:p>
          </p:txBody>
        </p:sp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93611" y="4065298"/>
              <a:ext cx="1228385" cy="1721146"/>
            </a:xfrm>
            <a:prstGeom prst="rect">
              <a:avLst/>
            </a:prstGeom>
            <a:ln w="6350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909" y="2653095"/>
              <a:ext cx="3405702" cy="2543989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88324" y="2150189"/>
              <a:ext cx="2428813" cy="1774901"/>
            </a:xfrm>
            <a:prstGeom prst="rect">
              <a:avLst/>
            </a:prstGeom>
            <a:ln w="6350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5936" y="91440"/>
            <a:ext cx="502920" cy="46863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108" y="91440"/>
            <a:ext cx="502920" cy="468630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5843016" y="1548597"/>
            <a:ext cx="5964114" cy="5015738"/>
            <a:chOff x="5843016" y="1548597"/>
            <a:chExt cx="5964114" cy="5015738"/>
          </a:xfrm>
        </p:grpSpPr>
        <p:grpSp>
          <p:nvGrpSpPr>
            <p:cNvPr id="4" name="Grupo 3"/>
            <p:cNvGrpSpPr/>
            <p:nvPr/>
          </p:nvGrpSpPr>
          <p:grpSpPr>
            <a:xfrm>
              <a:off x="6510527" y="1548597"/>
              <a:ext cx="5296603" cy="5015738"/>
              <a:chOff x="6043847" y="1548597"/>
              <a:chExt cx="5763284" cy="5015738"/>
            </a:xfrm>
          </p:grpSpPr>
          <p:sp>
            <p:nvSpPr>
              <p:cNvPr id="7" name="Rectángulo 6"/>
              <p:cNvSpPr/>
              <p:nvPr/>
            </p:nvSpPr>
            <p:spPr>
              <a:xfrm>
                <a:off x="7464431" y="1548597"/>
                <a:ext cx="3243193" cy="50116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2117" b="1" dirty="0">
                    <a:ln w="0"/>
                    <a:solidFill>
                      <a:srgbClr val="C00000"/>
                    </a:solidFill>
                  </a:rPr>
                  <a:t>A LO QUE PUEDES LLEGAR</a:t>
                </a:r>
                <a:endParaRPr lang="es-PE" sz="2117" b="1" dirty="0">
                  <a:ln w="0"/>
                  <a:solidFill>
                    <a:srgbClr val="C00000"/>
                  </a:solidFill>
                </a:endParaRPr>
              </a:p>
            </p:txBody>
          </p:sp>
          <p:pic>
            <p:nvPicPr>
              <p:cNvPr id="11" name="Imagen 10"/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371580" y="2165995"/>
                <a:ext cx="2435551" cy="1803163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" name="Imagen 2"/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43847" y="2375723"/>
                <a:ext cx="3228341" cy="3279642"/>
              </a:xfrm>
              <a:prstGeom prst="rect">
                <a:avLst/>
              </a:prstGeom>
            </p:spPr>
          </p:pic>
          <p:pic>
            <p:nvPicPr>
              <p:cNvPr id="8" name="Imagen 7"/>
              <p:cNvPicPr>
                <a:picLocks noChangeAspect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30409" y="4204252"/>
                <a:ext cx="1692017" cy="2360083"/>
              </a:xfrm>
              <a:prstGeom prst="rect">
                <a:avLst/>
              </a:prstGeom>
            </p:spPr>
          </p:pic>
        </p:grpSp>
        <p:sp>
          <p:nvSpPr>
            <p:cNvPr id="15" name="Flecha a la derecha con bandas 14"/>
            <p:cNvSpPr/>
            <p:nvPr/>
          </p:nvSpPr>
          <p:spPr>
            <a:xfrm>
              <a:off x="5843016" y="3602736"/>
              <a:ext cx="502920" cy="676656"/>
            </a:xfrm>
            <a:prstGeom prst="stripedRightArrow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33055508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394841" y="730344"/>
            <a:ext cx="2517324" cy="373083"/>
          </a:xfrm>
        </p:spPr>
        <p:txBody>
          <a:bodyPr>
            <a:noAutofit/>
          </a:bodyPr>
          <a:lstStyle/>
          <a:p>
            <a:pPr lvl="0"/>
            <a:r>
              <a:rPr lang="es-MX" sz="1800" dirty="0"/>
              <a:t>Comprende trabajos en:</a:t>
            </a:r>
          </a:p>
          <a:p>
            <a:pPr lvl="0"/>
            <a:endParaRPr lang="es-MX" sz="1800" dirty="0"/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endParaRPr lang="es-MX" sz="1800" dirty="0"/>
          </a:p>
          <a:p>
            <a:endParaRPr lang="es-PE" sz="1800" dirty="0"/>
          </a:p>
        </p:txBody>
      </p:sp>
      <p:sp>
        <p:nvSpPr>
          <p:cNvPr id="9" name="Forma libre 8"/>
          <p:cNvSpPr/>
          <p:nvPr/>
        </p:nvSpPr>
        <p:spPr>
          <a:xfrm>
            <a:off x="394841" y="1147038"/>
            <a:ext cx="2877015" cy="2317089"/>
          </a:xfrm>
          <a:custGeom>
            <a:avLst/>
            <a:gdLst>
              <a:gd name="connsiteX0" fmla="*/ 0 w 2632504"/>
              <a:gd name="connsiteY0" fmla="*/ 263250 h 2981619"/>
              <a:gd name="connsiteX1" fmla="*/ 263250 w 2632504"/>
              <a:gd name="connsiteY1" fmla="*/ 0 h 2981619"/>
              <a:gd name="connsiteX2" fmla="*/ 2369254 w 2632504"/>
              <a:gd name="connsiteY2" fmla="*/ 0 h 2981619"/>
              <a:gd name="connsiteX3" fmla="*/ 2632504 w 2632504"/>
              <a:gd name="connsiteY3" fmla="*/ 263250 h 2981619"/>
              <a:gd name="connsiteX4" fmla="*/ 2632504 w 2632504"/>
              <a:gd name="connsiteY4" fmla="*/ 2718369 h 2981619"/>
              <a:gd name="connsiteX5" fmla="*/ 2369254 w 2632504"/>
              <a:gd name="connsiteY5" fmla="*/ 2981619 h 2981619"/>
              <a:gd name="connsiteX6" fmla="*/ 263250 w 2632504"/>
              <a:gd name="connsiteY6" fmla="*/ 2981619 h 2981619"/>
              <a:gd name="connsiteX7" fmla="*/ 0 w 2632504"/>
              <a:gd name="connsiteY7" fmla="*/ 2718369 h 2981619"/>
              <a:gd name="connsiteX8" fmla="*/ 0 w 2632504"/>
              <a:gd name="connsiteY8" fmla="*/ 263250 h 2981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32504" h="2981619">
                <a:moveTo>
                  <a:pt x="0" y="263250"/>
                </a:moveTo>
                <a:cubicBezTo>
                  <a:pt x="0" y="117861"/>
                  <a:pt x="117861" y="0"/>
                  <a:pt x="263250" y="0"/>
                </a:cubicBezTo>
                <a:lnTo>
                  <a:pt x="2369254" y="0"/>
                </a:lnTo>
                <a:cubicBezTo>
                  <a:pt x="2514643" y="0"/>
                  <a:pt x="2632504" y="117861"/>
                  <a:pt x="2632504" y="263250"/>
                </a:cubicBezTo>
                <a:lnTo>
                  <a:pt x="2632504" y="2718369"/>
                </a:lnTo>
                <a:cubicBezTo>
                  <a:pt x="2632504" y="2863758"/>
                  <a:pt x="2514643" y="2981619"/>
                  <a:pt x="2369254" y="2981619"/>
                </a:cubicBezTo>
                <a:lnTo>
                  <a:pt x="263250" y="2981619"/>
                </a:lnTo>
                <a:cubicBezTo>
                  <a:pt x="117861" y="2981619"/>
                  <a:pt x="0" y="2863758"/>
                  <a:pt x="0" y="2718369"/>
                </a:cubicBezTo>
                <a:lnTo>
                  <a:pt x="0" y="26325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8063" tIns="138063" rIns="138063" bIns="138063" numCol="1" spcCol="1270" anchor="ctr" anchorCtr="0">
            <a:noAutofit/>
          </a:bodyPr>
          <a:lstStyle/>
          <a:p>
            <a:pPr marL="179388" lvl="0" indent="-179388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_tradnl" sz="1600" b="1" kern="12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	Se puede cambiar artefactos de iluminación, cables y accesorios, por otros de primera calidad. Confiando estas acciones a personal calificado y tomando las medidas de seguridad correspondientes.</a:t>
            </a:r>
            <a:endParaRPr lang="es-PE" sz="1600" b="1" kern="1200" dirty="0">
              <a:latin typeface="+mj-lt"/>
            </a:endParaRPr>
          </a:p>
        </p:txBody>
      </p:sp>
      <p:grpSp>
        <p:nvGrpSpPr>
          <p:cNvPr id="20" name="Grupo 19"/>
          <p:cNvGrpSpPr/>
          <p:nvPr/>
        </p:nvGrpSpPr>
        <p:grpSpPr>
          <a:xfrm>
            <a:off x="3513463" y="1064148"/>
            <a:ext cx="3422255" cy="2399980"/>
            <a:chOff x="3992999" y="1684437"/>
            <a:chExt cx="3422255" cy="2399980"/>
          </a:xfrm>
        </p:grpSpPr>
        <p:sp>
          <p:nvSpPr>
            <p:cNvPr id="10" name="Forma libre 9"/>
            <p:cNvSpPr/>
            <p:nvPr/>
          </p:nvSpPr>
          <p:spPr>
            <a:xfrm>
              <a:off x="3992999" y="2848815"/>
              <a:ext cx="558090" cy="652861"/>
            </a:xfrm>
            <a:custGeom>
              <a:avLst/>
              <a:gdLst>
                <a:gd name="connsiteX0" fmla="*/ 0 w 558090"/>
                <a:gd name="connsiteY0" fmla="*/ 130572 h 652861"/>
                <a:gd name="connsiteX1" fmla="*/ 279045 w 558090"/>
                <a:gd name="connsiteY1" fmla="*/ 130572 h 652861"/>
                <a:gd name="connsiteX2" fmla="*/ 279045 w 558090"/>
                <a:gd name="connsiteY2" fmla="*/ 0 h 652861"/>
                <a:gd name="connsiteX3" fmla="*/ 558090 w 558090"/>
                <a:gd name="connsiteY3" fmla="*/ 326431 h 652861"/>
                <a:gd name="connsiteX4" fmla="*/ 279045 w 558090"/>
                <a:gd name="connsiteY4" fmla="*/ 652861 h 652861"/>
                <a:gd name="connsiteX5" fmla="*/ 279045 w 558090"/>
                <a:gd name="connsiteY5" fmla="*/ 522289 h 652861"/>
                <a:gd name="connsiteX6" fmla="*/ 0 w 558090"/>
                <a:gd name="connsiteY6" fmla="*/ 522289 h 652861"/>
                <a:gd name="connsiteX7" fmla="*/ 0 w 558090"/>
                <a:gd name="connsiteY7" fmla="*/ 130572 h 65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8090" h="652861">
                  <a:moveTo>
                    <a:pt x="0" y="130572"/>
                  </a:moveTo>
                  <a:lnTo>
                    <a:pt x="279045" y="130572"/>
                  </a:lnTo>
                  <a:lnTo>
                    <a:pt x="279045" y="0"/>
                  </a:lnTo>
                  <a:lnTo>
                    <a:pt x="558090" y="326431"/>
                  </a:lnTo>
                  <a:lnTo>
                    <a:pt x="279045" y="652861"/>
                  </a:lnTo>
                  <a:lnTo>
                    <a:pt x="279045" y="522289"/>
                  </a:lnTo>
                  <a:lnTo>
                    <a:pt x="0" y="522289"/>
                  </a:lnTo>
                  <a:lnTo>
                    <a:pt x="0" y="130572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30572" rIns="167427" bIns="130572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PE" sz="2400" kern="1200" dirty="0"/>
            </a:p>
          </p:txBody>
        </p:sp>
        <p:sp>
          <p:nvSpPr>
            <p:cNvPr id="11" name="Forma libre 10"/>
            <p:cNvSpPr/>
            <p:nvPr/>
          </p:nvSpPr>
          <p:spPr>
            <a:xfrm>
              <a:off x="4782750" y="1684437"/>
              <a:ext cx="2632504" cy="2399980"/>
            </a:xfrm>
            <a:custGeom>
              <a:avLst/>
              <a:gdLst>
                <a:gd name="connsiteX0" fmla="*/ 0 w 2632504"/>
                <a:gd name="connsiteY0" fmla="*/ 263250 h 2981619"/>
                <a:gd name="connsiteX1" fmla="*/ 263250 w 2632504"/>
                <a:gd name="connsiteY1" fmla="*/ 0 h 2981619"/>
                <a:gd name="connsiteX2" fmla="*/ 2369254 w 2632504"/>
                <a:gd name="connsiteY2" fmla="*/ 0 h 2981619"/>
                <a:gd name="connsiteX3" fmla="*/ 2632504 w 2632504"/>
                <a:gd name="connsiteY3" fmla="*/ 263250 h 2981619"/>
                <a:gd name="connsiteX4" fmla="*/ 2632504 w 2632504"/>
                <a:gd name="connsiteY4" fmla="*/ 2718369 h 2981619"/>
                <a:gd name="connsiteX5" fmla="*/ 2369254 w 2632504"/>
                <a:gd name="connsiteY5" fmla="*/ 2981619 h 2981619"/>
                <a:gd name="connsiteX6" fmla="*/ 263250 w 2632504"/>
                <a:gd name="connsiteY6" fmla="*/ 2981619 h 2981619"/>
                <a:gd name="connsiteX7" fmla="*/ 0 w 2632504"/>
                <a:gd name="connsiteY7" fmla="*/ 2718369 h 2981619"/>
                <a:gd name="connsiteX8" fmla="*/ 0 w 2632504"/>
                <a:gd name="connsiteY8" fmla="*/ 263250 h 298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2504" h="2981619">
                  <a:moveTo>
                    <a:pt x="0" y="263250"/>
                  </a:moveTo>
                  <a:cubicBezTo>
                    <a:pt x="0" y="117861"/>
                    <a:pt x="117861" y="0"/>
                    <a:pt x="263250" y="0"/>
                  </a:cubicBezTo>
                  <a:lnTo>
                    <a:pt x="2369254" y="0"/>
                  </a:lnTo>
                  <a:cubicBezTo>
                    <a:pt x="2514643" y="0"/>
                    <a:pt x="2632504" y="117861"/>
                    <a:pt x="2632504" y="263250"/>
                  </a:cubicBezTo>
                  <a:lnTo>
                    <a:pt x="2632504" y="2718369"/>
                  </a:lnTo>
                  <a:cubicBezTo>
                    <a:pt x="2632504" y="2863758"/>
                    <a:pt x="2514643" y="2981619"/>
                    <a:pt x="2369254" y="2981619"/>
                  </a:cubicBezTo>
                  <a:lnTo>
                    <a:pt x="263250" y="2981619"/>
                  </a:lnTo>
                  <a:cubicBezTo>
                    <a:pt x="117861" y="2981619"/>
                    <a:pt x="0" y="2863758"/>
                    <a:pt x="0" y="2718369"/>
                  </a:cubicBezTo>
                  <a:lnTo>
                    <a:pt x="0" y="26325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8063" tIns="138063" rIns="138063" bIns="138063" numCol="1" spcCol="1270" anchor="ctr" anchorCtr="0">
              <a:noAutofit/>
            </a:bodyPr>
            <a:lstStyle/>
            <a:p>
              <a:pPr marL="179388" lvl="0" indent="-179388" algn="ctr" defTabSz="9128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600" b="1" kern="1200" dirty="0" smtClean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	Las instalaciones eléctricas en mal estado pueden producir  accidentes, por lo que es importante realizar el mantenimiento de las conexiones, interruptores, salidas de luminarias y tomacorrientes.</a:t>
              </a:r>
              <a:endParaRPr lang="es-PE" sz="1600" b="1" kern="1200" dirty="0">
                <a:latin typeface="+mj-lt"/>
              </a:endParaRP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7151806" y="1147038"/>
            <a:ext cx="4093171" cy="2317090"/>
            <a:chOff x="7236467" y="1273604"/>
            <a:chExt cx="4093171" cy="2317090"/>
          </a:xfrm>
        </p:grpSpPr>
        <p:sp>
          <p:nvSpPr>
            <p:cNvPr id="18" name="Forma libre 17"/>
            <p:cNvSpPr/>
            <p:nvPr/>
          </p:nvSpPr>
          <p:spPr>
            <a:xfrm>
              <a:off x="7236467" y="2355091"/>
              <a:ext cx="558090" cy="652861"/>
            </a:xfrm>
            <a:custGeom>
              <a:avLst/>
              <a:gdLst>
                <a:gd name="connsiteX0" fmla="*/ 0 w 558090"/>
                <a:gd name="connsiteY0" fmla="*/ 130572 h 652861"/>
                <a:gd name="connsiteX1" fmla="*/ 279045 w 558090"/>
                <a:gd name="connsiteY1" fmla="*/ 130572 h 652861"/>
                <a:gd name="connsiteX2" fmla="*/ 279045 w 558090"/>
                <a:gd name="connsiteY2" fmla="*/ 0 h 652861"/>
                <a:gd name="connsiteX3" fmla="*/ 558090 w 558090"/>
                <a:gd name="connsiteY3" fmla="*/ 326431 h 652861"/>
                <a:gd name="connsiteX4" fmla="*/ 279045 w 558090"/>
                <a:gd name="connsiteY4" fmla="*/ 652861 h 652861"/>
                <a:gd name="connsiteX5" fmla="*/ 279045 w 558090"/>
                <a:gd name="connsiteY5" fmla="*/ 522289 h 652861"/>
                <a:gd name="connsiteX6" fmla="*/ 0 w 558090"/>
                <a:gd name="connsiteY6" fmla="*/ 522289 h 652861"/>
                <a:gd name="connsiteX7" fmla="*/ 0 w 558090"/>
                <a:gd name="connsiteY7" fmla="*/ 130572 h 652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8090" h="652861">
                  <a:moveTo>
                    <a:pt x="0" y="130572"/>
                  </a:moveTo>
                  <a:lnTo>
                    <a:pt x="279045" y="130572"/>
                  </a:lnTo>
                  <a:lnTo>
                    <a:pt x="279045" y="0"/>
                  </a:lnTo>
                  <a:lnTo>
                    <a:pt x="558090" y="326431"/>
                  </a:lnTo>
                  <a:lnTo>
                    <a:pt x="279045" y="652861"/>
                  </a:lnTo>
                  <a:lnTo>
                    <a:pt x="279045" y="522289"/>
                  </a:lnTo>
                  <a:lnTo>
                    <a:pt x="0" y="522289"/>
                  </a:lnTo>
                  <a:lnTo>
                    <a:pt x="0" y="130572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1250264"/>
                <a:satOff val="-16880"/>
                <a:lumOff val="-2745"/>
                <a:alphaOff val="0"/>
              </a:schemeClr>
            </a:fillRef>
            <a:effectRef idx="0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30572" rIns="167427" bIns="130572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PE" sz="2400" kern="1200"/>
            </a:p>
          </p:txBody>
        </p:sp>
        <p:sp>
          <p:nvSpPr>
            <p:cNvPr id="19" name="Forma libre 18"/>
            <p:cNvSpPr/>
            <p:nvPr/>
          </p:nvSpPr>
          <p:spPr>
            <a:xfrm>
              <a:off x="8041791" y="1273604"/>
              <a:ext cx="3287847" cy="2317090"/>
            </a:xfrm>
            <a:custGeom>
              <a:avLst/>
              <a:gdLst>
                <a:gd name="connsiteX0" fmla="*/ 0 w 2632504"/>
                <a:gd name="connsiteY0" fmla="*/ 263250 h 2981619"/>
                <a:gd name="connsiteX1" fmla="*/ 263250 w 2632504"/>
                <a:gd name="connsiteY1" fmla="*/ 0 h 2981619"/>
                <a:gd name="connsiteX2" fmla="*/ 2369254 w 2632504"/>
                <a:gd name="connsiteY2" fmla="*/ 0 h 2981619"/>
                <a:gd name="connsiteX3" fmla="*/ 2632504 w 2632504"/>
                <a:gd name="connsiteY3" fmla="*/ 263250 h 2981619"/>
                <a:gd name="connsiteX4" fmla="*/ 2632504 w 2632504"/>
                <a:gd name="connsiteY4" fmla="*/ 2718369 h 2981619"/>
                <a:gd name="connsiteX5" fmla="*/ 2369254 w 2632504"/>
                <a:gd name="connsiteY5" fmla="*/ 2981619 h 2981619"/>
                <a:gd name="connsiteX6" fmla="*/ 263250 w 2632504"/>
                <a:gd name="connsiteY6" fmla="*/ 2981619 h 2981619"/>
                <a:gd name="connsiteX7" fmla="*/ 0 w 2632504"/>
                <a:gd name="connsiteY7" fmla="*/ 2718369 h 2981619"/>
                <a:gd name="connsiteX8" fmla="*/ 0 w 2632504"/>
                <a:gd name="connsiteY8" fmla="*/ 263250 h 2981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2504" h="2981619">
                  <a:moveTo>
                    <a:pt x="0" y="263250"/>
                  </a:moveTo>
                  <a:cubicBezTo>
                    <a:pt x="0" y="117861"/>
                    <a:pt x="117861" y="0"/>
                    <a:pt x="263250" y="0"/>
                  </a:cubicBezTo>
                  <a:lnTo>
                    <a:pt x="2369254" y="0"/>
                  </a:lnTo>
                  <a:cubicBezTo>
                    <a:pt x="2514643" y="0"/>
                    <a:pt x="2632504" y="117861"/>
                    <a:pt x="2632504" y="263250"/>
                  </a:cubicBezTo>
                  <a:lnTo>
                    <a:pt x="2632504" y="2718369"/>
                  </a:lnTo>
                  <a:cubicBezTo>
                    <a:pt x="2632504" y="2863758"/>
                    <a:pt x="2514643" y="2981619"/>
                    <a:pt x="2369254" y="2981619"/>
                  </a:cubicBezTo>
                  <a:lnTo>
                    <a:pt x="263250" y="2981619"/>
                  </a:lnTo>
                  <a:cubicBezTo>
                    <a:pt x="117861" y="2981619"/>
                    <a:pt x="0" y="2863758"/>
                    <a:pt x="0" y="2718369"/>
                  </a:cubicBezTo>
                  <a:lnTo>
                    <a:pt x="0" y="26325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11250264"/>
                <a:satOff val="-16880"/>
                <a:lumOff val="-2745"/>
                <a:alphaOff val="0"/>
              </a:schemeClr>
            </a:fillRef>
            <a:effectRef idx="0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8063" tIns="138063" rIns="138063" bIns="138063" numCol="1" spcCol="1270" anchor="ctr" anchorCtr="0">
              <a:noAutofit/>
            </a:bodyPr>
            <a:lstStyle/>
            <a:p>
              <a:pPr marL="179388" lvl="0" indent="-179388" algn="ctr" defTabSz="91281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b="1" kern="1200" dirty="0" smtClean="0">
                  <a:latin typeface="+mj-lt"/>
                  <a:ea typeface="Times New Roman" panose="02020603050405020304" pitchFamily="18" charset="0"/>
                  <a:cs typeface="Times New Roman" panose="02020603050405020304" pitchFamily="18" charset="0"/>
                </a:rPr>
                <a:t>Comprende el cambio de cables, lámparas de iluminación incandescente, focos ahorradores y/o fluorescentes, cambio de interruptores, tomacorrientes, llaves térmicas, etc., y protección de cables expuestos con tubería de PVC SEL</a:t>
              </a:r>
              <a:endParaRPr lang="es-PE" sz="1600" b="1" kern="1200" dirty="0">
                <a:latin typeface="+mj-lt"/>
              </a:endParaRPr>
            </a:p>
          </p:txBody>
        </p:sp>
      </p:grpSp>
      <p:sp>
        <p:nvSpPr>
          <p:cNvPr id="13" name="Título 1"/>
          <p:cNvSpPr txBox="1">
            <a:spLocks/>
          </p:cNvSpPr>
          <p:nvPr/>
        </p:nvSpPr>
        <p:spPr>
          <a:xfrm>
            <a:off x="315329" y="0"/>
            <a:ext cx="5461218" cy="730344"/>
          </a:xfrm>
          <a:prstGeom prst="rect">
            <a:avLst/>
          </a:prstGeom>
        </p:spPr>
        <p:txBody>
          <a:bodyPr vert="horz" lIns="91429" tIns="45715" rIns="91429" bIns="45715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DA25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MX" sz="2400" dirty="0" smtClean="0">
                <a:solidFill>
                  <a:schemeClr val="accent3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¿Qué actividades se incluyen en la reparación instalaciones eléctricas? </a:t>
            </a:r>
            <a:endParaRPr lang="es-MX" sz="2400" dirty="0">
              <a:solidFill>
                <a:schemeClr val="accent3">
                  <a:lumMod val="5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420" y="3484257"/>
            <a:ext cx="1515971" cy="13420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6749" y="3517137"/>
            <a:ext cx="1611283" cy="13240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0391" y="3610823"/>
            <a:ext cx="2727983" cy="131349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696" y="3610823"/>
            <a:ext cx="2369060" cy="131349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841" y="3708848"/>
            <a:ext cx="2727983" cy="121547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8617" y="0"/>
            <a:ext cx="658249" cy="65824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94841" y="5303464"/>
            <a:ext cx="11304242" cy="729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 cmpd="dbl">
            <a:solidFill>
              <a:schemeClr val="lt1">
                <a:hueOff val="0"/>
                <a:satOff val="0"/>
                <a:lumOff val="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s-PE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Otras actividades: Mantenimiento </a:t>
            </a:r>
            <a:r>
              <a:rPr lang="es-PE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instalación de pozo a </a:t>
            </a:r>
            <a:r>
              <a:rPr lang="es-PE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tierra, mantenimiento </a:t>
            </a:r>
            <a:r>
              <a:rPr lang="es-PE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PE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pararrayos, mantenimiento </a:t>
            </a:r>
            <a:r>
              <a:rPr lang="es-PE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PE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electrobomba, reparación </a:t>
            </a:r>
            <a:r>
              <a:rPr lang="es-PE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instalación de terma solar</a:t>
            </a:r>
            <a:endParaRPr lang="es-PE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53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4"/>
          <p:cNvSpPr/>
          <p:nvPr/>
        </p:nvSpPr>
        <p:spPr>
          <a:xfrm>
            <a:off x="2741643" y="1266092"/>
            <a:ext cx="2162908" cy="50116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117" b="1" dirty="0">
                <a:ln w="0"/>
                <a:solidFill>
                  <a:srgbClr val="C00000"/>
                </a:solidFill>
              </a:rPr>
              <a:t>ANTES</a:t>
            </a:r>
            <a:endParaRPr lang="es-PE" sz="2117" b="1" dirty="0">
              <a:ln w="0"/>
              <a:solidFill>
                <a:srgbClr val="C00000"/>
              </a:solidFill>
            </a:endParaRPr>
          </a:p>
        </p:txBody>
      </p:sp>
      <p:pic>
        <p:nvPicPr>
          <p:cNvPr id="4" name="Imagen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5" b="-31"/>
          <a:stretch/>
        </p:blipFill>
        <p:spPr>
          <a:xfrm>
            <a:off x="2256091" y="1767253"/>
            <a:ext cx="3053093" cy="3548232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upo 8"/>
          <p:cNvGrpSpPr/>
          <p:nvPr/>
        </p:nvGrpSpPr>
        <p:grpSpPr>
          <a:xfrm>
            <a:off x="329185" y="0"/>
            <a:ext cx="6361091" cy="730344"/>
            <a:chOff x="329185" y="0"/>
            <a:chExt cx="6361091" cy="730344"/>
          </a:xfrm>
        </p:grpSpPr>
        <p:sp>
          <p:nvSpPr>
            <p:cNvPr id="6" name="Título 1"/>
            <p:cNvSpPr txBox="1">
              <a:spLocks/>
            </p:cNvSpPr>
            <p:nvPr/>
          </p:nvSpPr>
          <p:spPr>
            <a:xfrm>
              <a:off x="994219" y="0"/>
              <a:ext cx="5696057" cy="730344"/>
            </a:xfrm>
            <a:prstGeom prst="rect">
              <a:avLst/>
            </a:prstGeom>
          </p:spPr>
          <p:txBody>
            <a:bodyPr vert="horz" lIns="91429" tIns="45715" rIns="91429" bIns="45715" rtlCol="0" anchor="ctr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000" b="1" kern="1200">
                  <a:solidFill>
                    <a:srgbClr val="DA251D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r>
                <a:rPr lang="es-MX" sz="2400" u="sng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  <a:cs typeface="Aharoni" panose="02010803020104030203" pitchFamily="2" charset="-79"/>
                </a:rPr>
                <a:t>REPARACIÓN DE PISOS </a:t>
              </a:r>
              <a:endParaRPr lang="es-MX" sz="2400" u="sng" dirty="0">
                <a:solidFill>
                  <a:schemeClr val="accent1">
                    <a:lumMod val="75000"/>
                  </a:schemeClr>
                </a:solidFill>
                <a:latin typeface="+mj-lt"/>
                <a:cs typeface="Aharoni" panose="02010803020104030203" pitchFamily="2" charset="-79"/>
              </a:endParaRPr>
            </a:p>
          </p:txBody>
        </p:sp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04" t="70907" r="70337"/>
            <a:stretch/>
          </p:blipFill>
          <p:spPr>
            <a:xfrm>
              <a:off x="329185" y="53419"/>
              <a:ext cx="640079" cy="623506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04" t="70907" r="70337"/>
            <a:stretch/>
          </p:blipFill>
          <p:spPr>
            <a:xfrm>
              <a:off x="4264472" y="0"/>
              <a:ext cx="640079" cy="623506"/>
            </a:xfrm>
            <a:prstGeom prst="rect">
              <a:avLst/>
            </a:prstGeom>
          </p:spPr>
        </p:pic>
      </p:grpSp>
      <p:grpSp>
        <p:nvGrpSpPr>
          <p:cNvPr id="11" name="Grupo 10"/>
          <p:cNvGrpSpPr/>
          <p:nvPr/>
        </p:nvGrpSpPr>
        <p:grpSpPr>
          <a:xfrm>
            <a:off x="5672576" y="1121400"/>
            <a:ext cx="4638518" cy="4090380"/>
            <a:chOff x="5672576" y="1121400"/>
            <a:chExt cx="4638518" cy="4090380"/>
          </a:xfrm>
        </p:grpSpPr>
        <p:pic>
          <p:nvPicPr>
            <p:cNvPr id="3" name="Imagen 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94124" y="1652199"/>
              <a:ext cx="3116970" cy="3559581"/>
            </a:xfrm>
            <a:prstGeom prst="rect">
              <a:avLst/>
            </a:prstGeom>
            <a:ln w="6350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Rectángulo 10"/>
            <p:cNvSpPr/>
            <p:nvPr/>
          </p:nvSpPr>
          <p:spPr>
            <a:xfrm>
              <a:off x="7239842" y="1121400"/>
              <a:ext cx="3025531" cy="50116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117" b="1" dirty="0">
                  <a:ln w="0"/>
                  <a:solidFill>
                    <a:srgbClr val="C00000"/>
                  </a:solidFill>
                </a:rPr>
                <a:t>A LO QUE PUEDES LLEGAR</a:t>
              </a:r>
              <a:endParaRPr lang="es-PE" sz="2117" b="1" dirty="0">
                <a:ln w="0"/>
                <a:solidFill>
                  <a:srgbClr val="C00000"/>
                </a:solidFill>
              </a:endParaRPr>
            </a:p>
          </p:txBody>
        </p:sp>
        <p:sp>
          <p:nvSpPr>
            <p:cNvPr id="10" name="Flecha a la derecha con bandas 9"/>
            <p:cNvSpPr/>
            <p:nvPr/>
          </p:nvSpPr>
          <p:spPr>
            <a:xfrm>
              <a:off x="5672576" y="3207961"/>
              <a:ext cx="1158156" cy="649224"/>
            </a:xfrm>
            <a:prstGeom prst="stripedRightArrow">
              <a:avLst>
                <a:gd name="adj1" fmla="val 50000"/>
                <a:gd name="adj2" fmla="val 42958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401313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03125" y="1058085"/>
            <a:ext cx="6469623" cy="2750946"/>
          </a:xfrm>
        </p:spPr>
        <p:txBody>
          <a:bodyPr>
            <a:noAutofit/>
          </a:bodyPr>
          <a:lstStyle/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endParaRPr lang="es-MX" sz="1800" dirty="0"/>
          </a:p>
          <a:p>
            <a:endParaRPr lang="es-PE" sz="1800" dirty="0"/>
          </a:p>
        </p:txBody>
      </p:sp>
      <p:grpSp>
        <p:nvGrpSpPr>
          <p:cNvPr id="28" name="Grupo 27"/>
          <p:cNvGrpSpPr/>
          <p:nvPr/>
        </p:nvGrpSpPr>
        <p:grpSpPr>
          <a:xfrm>
            <a:off x="8064842" y="821497"/>
            <a:ext cx="3701424" cy="3211161"/>
            <a:chOff x="8467574" y="1314007"/>
            <a:chExt cx="3288814" cy="2933037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0420405" y="2480355"/>
              <a:ext cx="1335983" cy="1766689"/>
            </a:xfrm>
            <a:prstGeom prst="rect">
              <a:avLst/>
            </a:prstGeom>
          </p:spPr>
        </p:pic>
        <p:sp>
          <p:nvSpPr>
            <p:cNvPr id="10" name="Llamada rectangular redondeada 9"/>
            <p:cNvSpPr/>
            <p:nvPr/>
          </p:nvSpPr>
          <p:spPr>
            <a:xfrm>
              <a:off x="8467574" y="1314007"/>
              <a:ext cx="3128747" cy="1166347"/>
            </a:xfrm>
            <a:prstGeom prst="wedgeRoundRectCallout">
              <a:avLst>
                <a:gd name="adj1" fmla="val -1954"/>
                <a:gd name="adj2" fmla="val 71042"/>
                <a:gd name="adj3" fmla="val 1666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600"/>
                </a:spcAft>
              </a:pPr>
              <a:r>
                <a:rPr lang="es-MX" sz="1200" dirty="0">
                  <a:solidFill>
                    <a:srgbClr val="C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Un piso de cemento, cerámico o loseta, madera, vinílico; en mal estado, es un peligro para los alumnos, al resanarlo puede evitar </a:t>
              </a:r>
              <a:r>
                <a:rPr lang="es-MX" sz="1200" dirty="0" smtClean="0">
                  <a:solidFill>
                    <a:srgbClr val="C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accidentes. La </a:t>
              </a:r>
              <a:r>
                <a:rPr lang="es-MX" sz="1200" dirty="0">
                  <a:solidFill>
                    <a:srgbClr val="C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duración de los pisos depende mucho del mantenimiento que reciben. </a:t>
              </a:r>
              <a:endParaRPr lang="es-PE" sz="120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0" y="109907"/>
            <a:ext cx="6872748" cy="797365"/>
            <a:chOff x="0" y="109907"/>
            <a:chExt cx="6872748" cy="797365"/>
          </a:xfrm>
        </p:grpSpPr>
        <p:sp>
          <p:nvSpPr>
            <p:cNvPr id="13" name="Título 1"/>
            <p:cNvSpPr txBox="1">
              <a:spLocks/>
            </p:cNvSpPr>
            <p:nvPr/>
          </p:nvSpPr>
          <p:spPr>
            <a:xfrm>
              <a:off x="0" y="176928"/>
              <a:ext cx="6141970" cy="730344"/>
            </a:xfrm>
            <a:prstGeom prst="rect">
              <a:avLst/>
            </a:prstGeom>
          </p:spPr>
          <p:txBody>
            <a:bodyPr vert="horz" lIns="91429" tIns="45715" rIns="91429" bIns="45715" rtlCol="0" anchor="ctr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000" b="1" kern="1200">
                  <a:solidFill>
                    <a:srgbClr val="DA251D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ctr"/>
              <a:r>
                <a:rPr lang="es-MX" sz="2400" dirty="0">
                  <a:solidFill>
                    <a:schemeClr val="accent1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¿Qué actividades se incluyen en la </a:t>
              </a:r>
              <a:r>
                <a:rPr lang="es-MX" sz="2400" dirty="0" smtClean="0">
                  <a:solidFill>
                    <a:schemeClr val="accent1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reparación de </a:t>
              </a:r>
              <a:r>
                <a:rPr lang="es-MX" sz="2400" dirty="0">
                  <a:solidFill>
                    <a:schemeClr val="accent1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pisos? </a:t>
              </a:r>
            </a:p>
          </p:txBody>
        </p:sp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6197" y="109907"/>
              <a:ext cx="646551" cy="646551"/>
            </a:xfrm>
            <a:prstGeom prst="rect">
              <a:avLst/>
            </a:prstGeom>
          </p:spPr>
        </p:pic>
      </p:grpSp>
      <p:sp>
        <p:nvSpPr>
          <p:cNvPr id="6" name="Rectángulo 5"/>
          <p:cNvSpPr/>
          <p:nvPr/>
        </p:nvSpPr>
        <p:spPr>
          <a:xfrm>
            <a:off x="6966618" y="5004582"/>
            <a:ext cx="4767736" cy="14773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s-PE" dirty="0" smtClean="0"/>
              <a:t>Se </a:t>
            </a:r>
            <a:r>
              <a:rPr lang="es-PE" dirty="0"/>
              <a:t>recomienda que exista una propuesta para las áreas de intervención y el uso de material más conveniente según el área geográfica, teniendo en cuenta la aprobación del especialista y el coordinador.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453471" y="1359754"/>
            <a:ext cx="630108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sz="2000" dirty="0"/>
              <a:t>Resane de piso de: cemento pulido, reemplazo de piso cerámico o reemplazo de piso de madera machihembrado.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sz="2000" dirty="0"/>
              <a:t>Revestimiento con cerámico en zócalos.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sz="2000" dirty="0"/>
              <a:t>Sustitución de pisos de tierra por cemento o madera.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sz="2000" dirty="0"/>
              <a:t>Instalación de cunetas.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sz="2000" dirty="0"/>
              <a:t>Reparación de rampas de acceso interior y exterior del local educativo incluidas las barandas.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sz="2000" dirty="0"/>
              <a:t>Reparación de pasos y contrapasos de escaleras, incluidas las barandas.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sz="2000" dirty="0"/>
              <a:t>Reparación o instalación de cantoneras o cintas antideslizantes.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sz="2000" dirty="0"/>
              <a:t>Reparación o habilitación de cunetas en particular en zonas declaradas en emergencia por efectos de las lluvias.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6934706" y="3989814"/>
            <a:ext cx="4831560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b="1" dirty="0"/>
              <a:t>Reparación o reposición del material utilizado en los pisos de acuerdo la zona donde se ubica el local escolar</a:t>
            </a:r>
            <a:r>
              <a:rPr lang="es-PE" b="1" dirty="0" smtClean="0"/>
              <a:t>.</a:t>
            </a:r>
            <a:endParaRPr lang="es-PE" b="1" dirty="0"/>
          </a:p>
        </p:txBody>
      </p:sp>
    </p:spTree>
    <p:extLst>
      <p:ext uri="{BB962C8B-B14F-4D97-AF65-F5344CB8AC3E}">
        <p14:creationId xmlns:p14="http://schemas.microsoft.com/office/powerpoint/2010/main" val="279105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6122546" y="1202497"/>
            <a:ext cx="5125027" cy="4521978"/>
            <a:chOff x="6122546" y="1202497"/>
            <a:chExt cx="5125027" cy="4521978"/>
          </a:xfrm>
        </p:grpSpPr>
        <p:pic>
          <p:nvPicPr>
            <p:cNvPr id="3" name="Imagen 2" descr="C:\Users\GRUBIO\Pictures\fotos varias\municipal-2-012.jpg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3290" y="1202497"/>
              <a:ext cx="4217486" cy="3951800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2">
                  <a:satMod val="175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4" name="Proceso predefinido 3"/>
            <p:cNvSpPr/>
            <p:nvPr/>
          </p:nvSpPr>
          <p:spPr>
            <a:xfrm>
              <a:off x="6122546" y="5416698"/>
              <a:ext cx="5125027" cy="307777"/>
            </a:xfrm>
            <a:prstGeom prst="flowChartPredefinedProcess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s-PE" sz="1400" dirty="0">
                  <a:solidFill>
                    <a:schemeClr val="accent3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INSTALACIÓN Y/O REPOSICIÓN DE PISO CERÁMICO</a:t>
              </a:r>
              <a:endParaRPr lang="es-PE" sz="1400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530755" y="686920"/>
            <a:ext cx="3610909" cy="2491477"/>
            <a:chOff x="530755" y="686920"/>
            <a:chExt cx="3610909" cy="2491477"/>
          </a:xfrm>
        </p:grpSpPr>
        <p:pic>
          <p:nvPicPr>
            <p:cNvPr id="5" name="Imagen 4" descr="C:\Users\GRUBIO\Pictures\fotos varias\untitledgh.pn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755" y="686920"/>
              <a:ext cx="3610909" cy="207838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</p:spPr>
        </p:pic>
        <p:sp>
          <p:nvSpPr>
            <p:cNvPr id="6" name="Proceso predefinido 5"/>
            <p:cNvSpPr/>
            <p:nvPr/>
          </p:nvSpPr>
          <p:spPr>
            <a:xfrm>
              <a:off x="952445" y="2855552"/>
              <a:ext cx="2883106" cy="322845"/>
            </a:xfrm>
            <a:prstGeom prst="flowChartPredefinedProcess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s-PE" sz="1400" dirty="0">
                  <a:solidFill>
                    <a:schemeClr val="accent3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RESANE DE PISO PULIDO.</a:t>
              </a:r>
              <a:endParaRPr lang="es-PE" sz="1400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466344" y="3497242"/>
            <a:ext cx="3855308" cy="2915410"/>
            <a:chOff x="466344" y="3268642"/>
            <a:chExt cx="3855308" cy="2915410"/>
          </a:xfrm>
        </p:grpSpPr>
        <p:pic>
          <p:nvPicPr>
            <p:cNvPr id="7" name="Imagen 6"/>
            <p:cNvPicPr/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20749" y="3268642"/>
              <a:ext cx="3546498" cy="2301945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>
              <a:glow rad="139700">
                <a:schemeClr val="accent3">
                  <a:satMod val="175000"/>
                  <a:alpha val="40000"/>
                </a:schemeClr>
              </a:glo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Proceso predefinido 7"/>
            <p:cNvSpPr/>
            <p:nvPr/>
          </p:nvSpPr>
          <p:spPr>
            <a:xfrm>
              <a:off x="466344" y="5660832"/>
              <a:ext cx="3855308" cy="523220"/>
            </a:xfrm>
            <a:prstGeom prst="flowChartPredefinedProcess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s-PE" sz="1400" dirty="0">
                  <a:solidFill>
                    <a:schemeClr val="accent3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REPOSICIÓN DE ENTABLADO EN PISO DE MADERA </a:t>
              </a:r>
              <a:r>
                <a:rPr lang="es-PE" sz="1400" dirty="0" smtClean="0">
                  <a:solidFill>
                    <a:schemeClr val="accent3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(</a:t>
              </a:r>
              <a:r>
                <a:rPr lang="es-PE" sz="1400" dirty="0">
                  <a:solidFill>
                    <a:schemeClr val="accent3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SIERRA / ZONA RURAL)</a:t>
              </a:r>
              <a:endParaRPr lang="es-PE" sz="1400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526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134" y="1903028"/>
            <a:ext cx="2427862" cy="3668807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ángulo 7"/>
          <p:cNvSpPr/>
          <p:nvPr/>
        </p:nvSpPr>
        <p:spPr>
          <a:xfrm>
            <a:off x="2080447" y="1211972"/>
            <a:ext cx="2162908" cy="50116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117" b="1" dirty="0">
                <a:ln w="0"/>
                <a:solidFill>
                  <a:srgbClr val="C00000"/>
                </a:solidFill>
              </a:rPr>
              <a:t>ANTES</a:t>
            </a:r>
            <a:endParaRPr lang="es-PE" sz="2117" b="1" dirty="0">
              <a:ln w="0"/>
              <a:solidFill>
                <a:srgbClr val="C000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1404" y="1884032"/>
            <a:ext cx="2354452" cy="3598949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461" y="4820491"/>
            <a:ext cx="2589426" cy="1752600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249656" y="64062"/>
            <a:ext cx="4796857" cy="1113272"/>
            <a:chOff x="249656" y="64062"/>
            <a:chExt cx="4796857" cy="1113272"/>
          </a:xfrm>
        </p:grpSpPr>
        <p:sp>
          <p:nvSpPr>
            <p:cNvPr id="6" name="Título 1"/>
            <p:cNvSpPr txBox="1">
              <a:spLocks/>
            </p:cNvSpPr>
            <p:nvPr/>
          </p:nvSpPr>
          <p:spPr>
            <a:xfrm>
              <a:off x="796962" y="108150"/>
              <a:ext cx="3750853" cy="730344"/>
            </a:xfrm>
            <a:prstGeom prst="rect">
              <a:avLst/>
            </a:prstGeom>
          </p:spPr>
          <p:txBody>
            <a:bodyPr vert="horz" lIns="91429" tIns="45715" rIns="91429" bIns="45715" rtlCol="0" anchor="ctr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000" b="1" kern="1200">
                  <a:solidFill>
                    <a:srgbClr val="DA251D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r>
                <a:rPr lang="es-MX" sz="2400" u="sng" dirty="0" smtClean="0">
                  <a:solidFill>
                    <a:schemeClr val="accent5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REPARACIÓN DE MUROS </a:t>
              </a:r>
              <a:endParaRPr lang="es-MX" sz="2400" u="sng" dirty="0">
                <a:solidFill>
                  <a:schemeClr val="accent5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6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4462" b="34640"/>
            <a:stretch/>
          </p:blipFill>
          <p:spPr>
            <a:xfrm>
              <a:off x="249656" y="64062"/>
              <a:ext cx="547306" cy="1071563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 rotWithShape="1">
            <a:blip r:embed="rId6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4462" b="34640"/>
            <a:stretch/>
          </p:blipFill>
          <p:spPr>
            <a:xfrm>
              <a:off x="4499207" y="105771"/>
              <a:ext cx="547306" cy="1071563"/>
            </a:xfrm>
            <a:prstGeom prst="rect">
              <a:avLst/>
            </a:prstGeom>
          </p:spPr>
        </p:pic>
      </p:grpSp>
      <p:grpSp>
        <p:nvGrpSpPr>
          <p:cNvPr id="16" name="Grupo 15"/>
          <p:cNvGrpSpPr/>
          <p:nvPr/>
        </p:nvGrpSpPr>
        <p:grpSpPr>
          <a:xfrm>
            <a:off x="5972340" y="1072962"/>
            <a:ext cx="5777700" cy="5500129"/>
            <a:chOff x="5972340" y="1072962"/>
            <a:chExt cx="5777700" cy="5500129"/>
          </a:xfrm>
        </p:grpSpPr>
        <p:grpSp>
          <p:nvGrpSpPr>
            <p:cNvPr id="11" name="Grupo 10"/>
            <p:cNvGrpSpPr/>
            <p:nvPr/>
          </p:nvGrpSpPr>
          <p:grpSpPr>
            <a:xfrm>
              <a:off x="6493044" y="1072962"/>
              <a:ext cx="5256996" cy="5500129"/>
              <a:chOff x="6493044" y="1072962"/>
              <a:chExt cx="5256996" cy="5500129"/>
            </a:xfrm>
          </p:grpSpPr>
          <p:pic>
            <p:nvPicPr>
              <p:cNvPr id="9" name="Imagen 8" descr="C:\Users\ATREMOLADA\Desktop\FOTOS ABANCAY\PIC_0010.JPG"/>
              <p:cNvPicPr/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9390384" y="1900247"/>
                <a:ext cx="2359656" cy="3488404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0" name="Rectángulo 9"/>
              <p:cNvSpPr/>
              <p:nvPr/>
            </p:nvSpPr>
            <p:spPr>
              <a:xfrm>
                <a:off x="7588289" y="1072962"/>
                <a:ext cx="3155911" cy="50116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2117" b="1" dirty="0">
                    <a:ln w="0"/>
                    <a:solidFill>
                      <a:srgbClr val="C00000"/>
                    </a:solidFill>
                  </a:rPr>
                  <a:t>A LO QUE PUEDES LLEGAR</a:t>
                </a:r>
                <a:endParaRPr lang="es-PE" sz="2117" b="1" dirty="0">
                  <a:ln w="0"/>
                  <a:solidFill>
                    <a:srgbClr val="C00000"/>
                  </a:solidFill>
                </a:endParaRPr>
              </a:p>
            </p:txBody>
          </p:sp>
          <p:pic>
            <p:nvPicPr>
              <p:cNvPr id="4" name="Imagen 3"/>
              <p:cNvPicPr>
                <a:picLocks noChangeAspect="1"/>
              </p:cNvPicPr>
              <p:nvPr/>
            </p:nvPicPr>
            <p:blipFill rotWithShape="1"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233"/>
              <a:stretch/>
            </p:blipFill>
            <p:spPr>
              <a:xfrm>
                <a:off x="6493044" y="1900247"/>
                <a:ext cx="2376636" cy="3485744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3" name="Imagen 12"/>
              <p:cNvPicPr>
                <a:picLocks noChangeAspect="1"/>
              </p:cNvPicPr>
              <p:nvPr/>
            </p:nvPicPr>
            <p:blipFill>
              <a:blip r:embed="rId9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7851570" y="4820491"/>
                <a:ext cx="2762250" cy="1752600"/>
              </a:xfrm>
              <a:prstGeom prst="rect">
                <a:avLst/>
              </a:prstGeom>
            </p:spPr>
          </p:pic>
        </p:grpSp>
        <p:sp>
          <p:nvSpPr>
            <p:cNvPr id="15" name="Flecha a la derecha con muesca 14"/>
            <p:cNvSpPr/>
            <p:nvPr/>
          </p:nvSpPr>
          <p:spPr>
            <a:xfrm>
              <a:off x="5972340" y="3236976"/>
              <a:ext cx="337020" cy="585216"/>
            </a:xfrm>
            <a:prstGeom prst="notchedRightArrow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1127736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490" y="2358488"/>
            <a:ext cx="963732" cy="963732"/>
          </a:xfrm>
          <a:prstGeom prst="rect">
            <a:avLst/>
          </a:prstGeom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295392658"/>
              </p:ext>
            </p:extLst>
          </p:nvPr>
        </p:nvGraphicFramePr>
        <p:xfrm>
          <a:off x="494668" y="1746939"/>
          <a:ext cx="11032761" cy="4391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ángulo 3"/>
          <p:cNvSpPr/>
          <p:nvPr/>
        </p:nvSpPr>
        <p:spPr>
          <a:xfrm>
            <a:off x="-151585" y="177279"/>
            <a:ext cx="76763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992938"/>
            <a:r>
              <a:rPr lang="es-PE" sz="2800" b="1" dirty="0">
                <a:solidFill>
                  <a:srgbClr val="D005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¿Qué es el </a:t>
            </a:r>
            <a:r>
              <a:rPr lang="es-PE" sz="2800" b="1" dirty="0" smtClean="0">
                <a:solidFill>
                  <a:srgbClr val="D005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Programa de Mantenimiento</a:t>
            </a:r>
            <a:r>
              <a:rPr lang="es-PE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PE" sz="2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PE" sz="2800" b="1" dirty="0">
                <a:solidFill>
                  <a:srgbClr val="D005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PE" sz="2800" b="1" dirty="0" smtClean="0">
                <a:solidFill>
                  <a:srgbClr val="D005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Infraestructura </a:t>
            </a:r>
            <a:r>
              <a:rPr lang="es-PE" sz="2800" b="1" dirty="0">
                <a:solidFill>
                  <a:srgbClr val="D005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s-PE" sz="2800" b="1" dirty="0" smtClean="0">
                <a:solidFill>
                  <a:srgbClr val="D005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ducativa</a:t>
            </a:r>
            <a:r>
              <a:rPr lang="es-PE" sz="2800" b="1" dirty="0">
                <a:solidFill>
                  <a:srgbClr val="D0050D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s-PE" sz="2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3481" y="4337935"/>
            <a:ext cx="1143000" cy="114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878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03124" y="878226"/>
            <a:ext cx="2489163" cy="381415"/>
          </a:xfrm>
        </p:spPr>
        <p:txBody>
          <a:bodyPr>
            <a:noAutofit/>
          </a:bodyPr>
          <a:lstStyle/>
          <a:p>
            <a:pPr lvl="0"/>
            <a:r>
              <a:rPr lang="es-MX" sz="1800" dirty="0"/>
              <a:t>Comprende trabajos en:</a:t>
            </a:r>
            <a:endParaRPr lang="es-PE" sz="1800" dirty="0"/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endParaRPr lang="es-MX" sz="1800" dirty="0"/>
          </a:p>
          <a:p>
            <a:endParaRPr lang="es-PE" sz="1800" dirty="0"/>
          </a:p>
        </p:txBody>
      </p:sp>
      <p:grpSp>
        <p:nvGrpSpPr>
          <p:cNvPr id="17" name="Grupo 16"/>
          <p:cNvGrpSpPr/>
          <p:nvPr/>
        </p:nvGrpSpPr>
        <p:grpSpPr>
          <a:xfrm>
            <a:off x="8285259" y="821496"/>
            <a:ext cx="3601941" cy="3511965"/>
            <a:chOff x="4278793" y="857474"/>
            <a:chExt cx="5222615" cy="4852102"/>
          </a:xfrm>
        </p:grpSpPr>
        <p:grpSp>
          <p:nvGrpSpPr>
            <p:cNvPr id="6" name="Grupo 5"/>
            <p:cNvGrpSpPr/>
            <p:nvPr/>
          </p:nvGrpSpPr>
          <p:grpSpPr>
            <a:xfrm>
              <a:off x="8730599" y="3911483"/>
              <a:ext cx="770809" cy="1798093"/>
              <a:chOff x="11101351" y="4117283"/>
              <a:chExt cx="996351" cy="1950110"/>
            </a:xfrm>
          </p:grpSpPr>
          <p:sp>
            <p:nvSpPr>
              <p:cNvPr id="7" name="Flecha abajo 4"/>
              <p:cNvSpPr/>
              <p:nvPr/>
            </p:nvSpPr>
            <p:spPr>
              <a:xfrm>
                <a:off x="11101351" y="4117283"/>
                <a:ext cx="312895" cy="42809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0480" tIns="30480" rIns="30480" bIns="30480" numCol="1" spcCol="1270" anchor="ctr" anchorCtr="0">
                <a:noAutofit/>
              </a:bodyPr>
              <a:lstStyle/>
              <a:p>
                <a:pPr algn="ctr" defTabSz="106682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2800" b="1"/>
              </a:p>
            </p:txBody>
          </p:sp>
          <p:sp>
            <p:nvSpPr>
              <p:cNvPr id="8" name="Flecha abajo 4"/>
              <p:cNvSpPr/>
              <p:nvPr/>
            </p:nvSpPr>
            <p:spPr>
              <a:xfrm>
                <a:off x="11670250" y="4884130"/>
                <a:ext cx="312895" cy="42809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0480" tIns="30480" rIns="30480" bIns="30480" numCol="1" spcCol="1270" anchor="ctr" anchorCtr="0">
                <a:noAutofit/>
              </a:bodyPr>
              <a:lstStyle/>
              <a:p>
                <a:pPr algn="ctr" defTabSz="106682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2800" b="1"/>
              </a:p>
            </p:txBody>
          </p:sp>
          <p:sp>
            <p:nvSpPr>
              <p:cNvPr id="9" name="Flecha abajo 4"/>
              <p:cNvSpPr/>
              <p:nvPr/>
            </p:nvSpPr>
            <p:spPr>
              <a:xfrm>
                <a:off x="11784807" y="5639297"/>
                <a:ext cx="312895" cy="42809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30480" tIns="30480" rIns="30480" bIns="30480" numCol="1" spcCol="1270" anchor="ctr" anchorCtr="0">
                <a:noAutofit/>
              </a:bodyPr>
              <a:lstStyle/>
              <a:p>
                <a:pPr algn="ctr" defTabSz="106682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s-PE" sz="2800" b="1"/>
              </a:p>
            </p:txBody>
          </p:sp>
        </p:grpSp>
        <p:grpSp>
          <p:nvGrpSpPr>
            <p:cNvPr id="16" name="Grupo 15"/>
            <p:cNvGrpSpPr/>
            <p:nvPr/>
          </p:nvGrpSpPr>
          <p:grpSpPr>
            <a:xfrm>
              <a:off x="4278793" y="857474"/>
              <a:ext cx="4220535" cy="2603873"/>
              <a:chOff x="4278793" y="857474"/>
              <a:chExt cx="4220535" cy="2603873"/>
            </a:xfrm>
          </p:grpSpPr>
          <p:pic>
            <p:nvPicPr>
              <p:cNvPr id="11" name="Imagen 10"/>
              <p:cNvPicPr/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78793" y="857474"/>
                <a:ext cx="1674211" cy="1150238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2" name="Imagen 11" descr="http://4.bp.blogspot.com/-dRALnnH8wlE/T2qxJ9i3OYI/AAAAAAAAAOU/Hfi8TZQwNVw/s1600/PINTURA+EVA+052.JPG"/>
              <p:cNvPicPr/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05025" y="917858"/>
                <a:ext cx="1368145" cy="1524057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2" name="Imagen 1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97399" y="2130125"/>
                <a:ext cx="2101929" cy="1331222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4" name="Imagen 13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76449" y="2102873"/>
                <a:ext cx="1720931" cy="1306684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</p:grpSp>
      <p:sp>
        <p:nvSpPr>
          <p:cNvPr id="19" name="Esquina doblada 18"/>
          <p:cNvSpPr/>
          <p:nvPr/>
        </p:nvSpPr>
        <p:spPr>
          <a:xfrm>
            <a:off x="584474" y="4769135"/>
            <a:ext cx="7374781" cy="1424932"/>
          </a:xfrm>
          <a:prstGeom prst="foldedCorner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Si en un muro existen grietas o desprendimientos de material luego de ser resanado y a su vez ha sido afectado por la humedad o salitre, es conveniente el uso de </a:t>
            </a:r>
            <a:r>
              <a:rPr lang="es-ES_tradnl" dirty="0" smtClean="0"/>
              <a:t>impermeabilizante</a:t>
            </a:r>
            <a:r>
              <a:rPr lang="es-ES_tradnl" dirty="0"/>
              <a:t> </a:t>
            </a:r>
            <a:r>
              <a:rPr lang="es-ES_tradnl" dirty="0" smtClean="0"/>
              <a:t>después de detectada y reparada la causa.</a:t>
            </a:r>
            <a:endParaRPr lang="es-ES_tradnl" dirty="0"/>
          </a:p>
        </p:txBody>
      </p:sp>
      <p:sp>
        <p:nvSpPr>
          <p:cNvPr id="23" name="Esquina doblada 22"/>
          <p:cNvSpPr/>
          <p:nvPr/>
        </p:nvSpPr>
        <p:spPr>
          <a:xfrm>
            <a:off x="8249940" y="2920952"/>
            <a:ext cx="3470312" cy="2539314"/>
          </a:xfrm>
          <a:prstGeom prst="foldedCorner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Antes de pintar un muro, hay que retirar la pintura antigua y luego resanar huecos y fisuras. El trabajo debe ser efectuado por personal calificado, con insumos de primera calidad y las medidas de seguridad y limpieza </a:t>
            </a:r>
            <a:r>
              <a:rPr lang="es-ES_tradnl" dirty="0" smtClean="0"/>
              <a:t>necesarias</a:t>
            </a:r>
            <a:endParaRPr lang="es-PE" dirty="0"/>
          </a:p>
        </p:txBody>
      </p:sp>
      <p:grpSp>
        <p:nvGrpSpPr>
          <p:cNvPr id="21" name="Grupo 20"/>
          <p:cNvGrpSpPr/>
          <p:nvPr/>
        </p:nvGrpSpPr>
        <p:grpSpPr>
          <a:xfrm>
            <a:off x="84227" y="105643"/>
            <a:ext cx="6788521" cy="730344"/>
            <a:chOff x="84227" y="105643"/>
            <a:chExt cx="6788521" cy="730344"/>
          </a:xfrm>
        </p:grpSpPr>
        <p:sp>
          <p:nvSpPr>
            <p:cNvPr id="22" name="Título 1"/>
            <p:cNvSpPr txBox="1">
              <a:spLocks/>
            </p:cNvSpPr>
            <p:nvPr/>
          </p:nvSpPr>
          <p:spPr>
            <a:xfrm>
              <a:off x="84227" y="105643"/>
              <a:ext cx="6141970" cy="730344"/>
            </a:xfrm>
            <a:prstGeom prst="rect">
              <a:avLst/>
            </a:prstGeom>
          </p:spPr>
          <p:txBody>
            <a:bodyPr vert="horz" lIns="91429" tIns="45715" rIns="91429" bIns="45715" rtlCol="0" anchor="ctr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000" b="1" kern="1200">
                  <a:solidFill>
                    <a:srgbClr val="DA251D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ctr"/>
              <a:r>
                <a:rPr lang="es-MX" sz="2400" dirty="0">
                  <a:solidFill>
                    <a:schemeClr val="accent5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¿Qué actividades se incluyen en la reparación </a:t>
              </a:r>
              <a:r>
                <a:rPr lang="es-MX" sz="2400" dirty="0" smtClean="0">
                  <a:solidFill>
                    <a:schemeClr val="accent5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de muros? </a:t>
              </a:r>
              <a:endParaRPr lang="es-MX" sz="2400" dirty="0">
                <a:solidFill>
                  <a:schemeClr val="accent5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pic>
          <p:nvPicPr>
            <p:cNvPr id="24" name="Imagen 23"/>
            <p:cNvPicPr>
              <a:picLocks noChangeAspect="1"/>
            </p:cNvPicPr>
            <p:nvPr/>
          </p:nvPicPr>
          <p:blipFill>
            <a:blip r:embed="rId6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6197" y="109907"/>
              <a:ext cx="646551" cy="646551"/>
            </a:xfrm>
            <a:prstGeom prst="rect">
              <a:avLst/>
            </a:prstGeom>
          </p:spPr>
        </p:pic>
      </p:grpSp>
      <p:sp>
        <p:nvSpPr>
          <p:cNvPr id="10" name="CuadroTexto 9"/>
          <p:cNvSpPr txBox="1"/>
          <p:nvPr/>
        </p:nvSpPr>
        <p:spPr>
          <a:xfrm>
            <a:off x="486929" y="1266141"/>
            <a:ext cx="747232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dirty="0"/>
              <a:t>Reparación o reposición del material utilizado en los muros de acuerdo a la zona donde se ubica el local escolar.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/>
              <a:t>R</a:t>
            </a:r>
            <a:r>
              <a:rPr lang="es-PE" dirty="0" err="1"/>
              <a:t>esane</a:t>
            </a:r>
            <a:r>
              <a:rPr lang="es-PE" dirty="0"/>
              <a:t> del </a:t>
            </a:r>
            <a:r>
              <a:rPr lang="es-PE" dirty="0" err="1"/>
              <a:t>tarrajeo</a:t>
            </a:r>
            <a:r>
              <a:rPr lang="es-PE" dirty="0"/>
              <a:t> existente en muros.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dirty="0"/>
              <a:t>Instalación de mallas o barandas de seguridad en parapetos.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dirty="0"/>
              <a:t>Reparación o reposición de tabiquería de madera, planchas de yeso o fibrocemento.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dirty="0"/>
              <a:t>Reparación de paños de cerco de ladrillo o adobe por presencia de salitre o fisuras que no comprometan la estructura existente.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dirty="0"/>
              <a:t>Instalación de barandas en escaleras y/o rampas.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dirty="0"/>
              <a:t>Reparación o reposición de zócalos exteriores de concreto en zonas de lluvias y declaradas en emergencia. H=0.50 cm.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dirty="0"/>
              <a:t>Reparación o reposición de zócalos de cerámico en interiores.</a:t>
            </a:r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50971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908128" y="847441"/>
            <a:ext cx="2162908" cy="50116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117" b="1" dirty="0">
                <a:ln w="0"/>
                <a:solidFill>
                  <a:srgbClr val="C00000"/>
                </a:solidFill>
              </a:rPr>
              <a:t>ANTES</a:t>
            </a:r>
            <a:endParaRPr lang="es-PE" sz="2117" b="1" dirty="0">
              <a:ln w="0"/>
              <a:solidFill>
                <a:srgbClr val="C00000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697348" y="83841"/>
            <a:ext cx="4130684" cy="612648"/>
          </a:xfrm>
          <a:prstGeom prst="rect">
            <a:avLst/>
          </a:prstGeom>
        </p:spPr>
        <p:txBody>
          <a:bodyPr vert="horz" lIns="91429" tIns="45715" rIns="91429" bIns="45715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DA25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s-MX" sz="2400" u="sng" dirty="0" smtClean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REPARACIÓN DE PUERTAS</a:t>
            </a:r>
            <a:endParaRPr lang="es-MX" sz="2400" u="sng" dirty="0">
              <a:solidFill>
                <a:schemeClr val="accent6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503" y="1943360"/>
            <a:ext cx="1783764" cy="354803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26" y="1465699"/>
            <a:ext cx="2013527" cy="3568418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6754883" y="1226325"/>
            <a:ext cx="4940392" cy="4298762"/>
            <a:chOff x="6754883" y="1226325"/>
            <a:chExt cx="4940392" cy="4298762"/>
          </a:xfrm>
        </p:grpSpPr>
        <p:sp>
          <p:nvSpPr>
            <p:cNvPr id="9" name="Rectángulo 8"/>
            <p:cNvSpPr/>
            <p:nvPr/>
          </p:nvSpPr>
          <p:spPr>
            <a:xfrm>
              <a:off x="7845553" y="1226325"/>
              <a:ext cx="3279462" cy="50116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117" b="1" dirty="0">
                  <a:ln w="0"/>
                  <a:solidFill>
                    <a:srgbClr val="C00000"/>
                  </a:solidFill>
                </a:rPr>
                <a:t>A LO QUE PUEDES LLEGAR</a:t>
              </a:r>
              <a:endParaRPr lang="es-PE" sz="2117" b="1" dirty="0">
                <a:ln w="0"/>
                <a:solidFill>
                  <a:srgbClr val="C00000"/>
                </a:solidFill>
              </a:endParaRPr>
            </a:p>
          </p:txBody>
        </p:sp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33660" y="1909668"/>
              <a:ext cx="2361615" cy="3615419"/>
            </a:xfrm>
            <a:prstGeom prst="rect">
              <a:avLst/>
            </a:prstGeom>
          </p:spPr>
        </p:pic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754883" y="1886026"/>
              <a:ext cx="2181340" cy="3585531"/>
            </a:xfrm>
            <a:prstGeom prst="rect">
              <a:avLst/>
            </a:prstGeom>
            <a:ln w="6350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6" name="Imagen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3441" y="2477099"/>
            <a:ext cx="2041187" cy="3528338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9410" y="83840"/>
            <a:ext cx="617244" cy="531117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83840"/>
            <a:ext cx="617244" cy="53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6462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ceso predefinido 9"/>
          <p:cNvSpPr/>
          <p:nvPr/>
        </p:nvSpPr>
        <p:spPr>
          <a:xfrm>
            <a:off x="7497036" y="1818785"/>
            <a:ext cx="4176137" cy="2794611"/>
          </a:xfrm>
          <a:prstGeom prst="flowChartPredefined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9" algn="ctr" hangingPunct="0">
              <a:lnSpc>
                <a:spcPct val="115000"/>
              </a:lnSpc>
              <a:spcAft>
                <a:spcPts val="600"/>
              </a:spcAft>
            </a:pPr>
            <a:r>
              <a:rPr lang="es-PE" b="1" u="sng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INCLUYE PINTURA</a:t>
            </a:r>
            <a:endParaRPr lang="es-PE" b="1" u="sng" dirty="0">
              <a:solidFill>
                <a:schemeClr val="accent6">
                  <a:lumMod val="75000"/>
                </a:schemeClr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 hangingPunct="0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s-ES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Puertas de carpintería de madera: barniz, pintura al óleo y </a:t>
            </a:r>
            <a:r>
              <a:rPr lang="es-ES" b="1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esmalte.</a:t>
            </a:r>
          </a:p>
          <a:p>
            <a:pPr marL="342900" indent="-342900" algn="just" hangingPunct="0">
              <a:lnSpc>
                <a:spcPct val="115000"/>
              </a:lnSpc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s-ES" b="1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Puertas </a:t>
            </a:r>
            <a:r>
              <a:rPr lang="es-ES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de carpintería metálica: base zincromato y acabado de pintura esmalte.</a:t>
            </a:r>
            <a:endParaRPr lang="es-PE" b="1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upo 20"/>
          <p:cNvGrpSpPr/>
          <p:nvPr/>
        </p:nvGrpSpPr>
        <p:grpSpPr>
          <a:xfrm>
            <a:off x="7469463" y="1052175"/>
            <a:ext cx="4203710" cy="660154"/>
            <a:chOff x="7580781" y="2001074"/>
            <a:chExt cx="4203710" cy="660154"/>
          </a:xfrm>
        </p:grpSpPr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2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80781" y="2040835"/>
              <a:ext cx="592193" cy="620393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2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59311" y="2026418"/>
              <a:ext cx="592193" cy="620393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2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52297" y="2012001"/>
              <a:ext cx="592193" cy="620393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2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90063" y="2023409"/>
              <a:ext cx="592193" cy="620393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2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82256" y="2012000"/>
              <a:ext cx="592193" cy="620393"/>
            </a:xfrm>
            <a:prstGeom prst="rect">
              <a:avLst/>
            </a:prstGeom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 rotWithShape="1">
            <a:blip r:embed="rId2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605258" y="2001074"/>
              <a:ext cx="592193" cy="620393"/>
            </a:xfrm>
            <a:prstGeom prst="rect">
              <a:avLst/>
            </a:prstGeom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 rotWithShape="1">
            <a:blip r:embed="rId2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92298" y="2004945"/>
              <a:ext cx="592193" cy="620393"/>
            </a:xfrm>
            <a:prstGeom prst="rect">
              <a:avLst/>
            </a:prstGeom>
          </p:spPr>
        </p:pic>
      </p:grpSp>
      <p:grpSp>
        <p:nvGrpSpPr>
          <p:cNvPr id="23" name="Grupo 22"/>
          <p:cNvGrpSpPr/>
          <p:nvPr/>
        </p:nvGrpSpPr>
        <p:grpSpPr>
          <a:xfrm>
            <a:off x="486929" y="91152"/>
            <a:ext cx="6385819" cy="730344"/>
            <a:chOff x="486929" y="91152"/>
            <a:chExt cx="6385819" cy="730344"/>
          </a:xfrm>
        </p:grpSpPr>
        <p:sp>
          <p:nvSpPr>
            <p:cNvPr id="24" name="Título 1"/>
            <p:cNvSpPr txBox="1">
              <a:spLocks/>
            </p:cNvSpPr>
            <p:nvPr/>
          </p:nvSpPr>
          <p:spPr>
            <a:xfrm>
              <a:off x="486929" y="91152"/>
              <a:ext cx="6141970" cy="730344"/>
            </a:xfrm>
            <a:prstGeom prst="rect">
              <a:avLst/>
            </a:prstGeom>
          </p:spPr>
          <p:txBody>
            <a:bodyPr vert="horz" lIns="91429" tIns="45715" rIns="91429" bIns="45715" rtlCol="0" anchor="ctr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000" b="1" kern="1200">
                  <a:solidFill>
                    <a:srgbClr val="DA251D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ctr"/>
              <a:r>
                <a:rPr lang="es-MX" sz="2400" dirty="0">
                  <a:solidFill>
                    <a:schemeClr val="accent6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¿Qué actividades se incluyen en la reparación </a:t>
              </a:r>
              <a:r>
                <a:rPr lang="es-MX" sz="2400" dirty="0" smtClean="0">
                  <a:solidFill>
                    <a:schemeClr val="accent6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de puertas? </a:t>
              </a:r>
              <a:endParaRPr lang="es-MX" sz="2400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pic>
          <p:nvPicPr>
            <p:cNvPr id="25" name="Imagen 24"/>
            <p:cNvPicPr>
              <a:picLocks noChangeAspect="1"/>
            </p:cNvPicPr>
            <p:nvPr/>
          </p:nvPicPr>
          <p:blipFill>
            <a:blip r:embed="rId3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9551" y="134240"/>
              <a:ext cx="743197" cy="687256"/>
            </a:xfrm>
            <a:prstGeom prst="rect">
              <a:avLst/>
            </a:prstGeom>
          </p:spPr>
        </p:pic>
      </p:grpSp>
      <p:grpSp>
        <p:nvGrpSpPr>
          <p:cNvPr id="26" name="Grupo 25"/>
          <p:cNvGrpSpPr/>
          <p:nvPr/>
        </p:nvGrpSpPr>
        <p:grpSpPr>
          <a:xfrm>
            <a:off x="7317550" y="4799375"/>
            <a:ext cx="4355623" cy="1369975"/>
            <a:chOff x="-4350547" y="1030600"/>
            <a:chExt cx="4355623" cy="900790"/>
          </a:xfrm>
        </p:grpSpPr>
        <p:sp>
          <p:nvSpPr>
            <p:cNvPr id="27" name="Rectángulo redondeado 26"/>
            <p:cNvSpPr/>
            <p:nvPr/>
          </p:nvSpPr>
          <p:spPr>
            <a:xfrm>
              <a:off x="-4350547" y="1030600"/>
              <a:ext cx="4355623" cy="90079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ectángulo 27"/>
            <p:cNvSpPr/>
            <p:nvPr/>
          </p:nvSpPr>
          <p:spPr>
            <a:xfrm>
              <a:off x="-4324165" y="1055489"/>
              <a:ext cx="4302857" cy="8480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800" b="1" u="sng" kern="1200" dirty="0" smtClean="0"/>
                <a:t>2) </a:t>
              </a:r>
              <a:r>
                <a:rPr lang="es-ES" sz="1800" b="1" u="sng" kern="1200" dirty="0" smtClean="0"/>
                <a:t>Fierro:</a:t>
              </a:r>
              <a:r>
                <a:rPr lang="es-ES" sz="1800" b="1" kern="1200" dirty="0" smtClean="0"/>
                <a:t> Chapas, planchas metálicas, bisagras, cerrojos, jaladores, marcos, vidrios, accesorios de fijación, cambio de giro.</a:t>
              </a:r>
              <a:endParaRPr lang="es-PE" sz="1800" b="1" kern="1200" dirty="0"/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486929" y="4810949"/>
            <a:ext cx="6619358" cy="1309830"/>
            <a:chOff x="-5482285" y="1430662"/>
            <a:chExt cx="6619358" cy="1309830"/>
          </a:xfrm>
        </p:grpSpPr>
        <p:sp>
          <p:nvSpPr>
            <p:cNvPr id="30" name="Rectángulo redondeado 29"/>
            <p:cNvSpPr/>
            <p:nvPr/>
          </p:nvSpPr>
          <p:spPr>
            <a:xfrm>
              <a:off x="-5412480" y="1430662"/>
              <a:ext cx="6549553" cy="1309830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ectángulo 30"/>
            <p:cNvSpPr/>
            <p:nvPr/>
          </p:nvSpPr>
          <p:spPr>
            <a:xfrm>
              <a:off x="-5482285" y="1474686"/>
              <a:ext cx="6472825" cy="123310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179388" lvl="0" indent="-179388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_tradnl" sz="1800" b="1" kern="1200" dirty="0" smtClean="0"/>
                <a:t>1) </a:t>
              </a:r>
              <a:r>
                <a:rPr lang="es-ES_tradnl" sz="1800" b="1" u="sng" kern="1200" dirty="0" smtClean="0"/>
                <a:t>Madera:</a:t>
              </a:r>
              <a:r>
                <a:rPr lang="es-ES_tradnl" sz="1800" b="1" kern="1200" dirty="0" smtClean="0"/>
                <a:t> marcos, hoja de madera (batiente), chapas, tableros, jaladores, cerradura, bisagras, cerrojo, vidrios, accesorios de fijación, cambio de giro.</a:t>
              </a:r>
              <a:endParaRPr lang="es-PE" sz="1800" b="1" kern="1200" dirty="0"/>
            </a:p>
          </p:txBody>
        </p:sp>
      </p:grpSp>
      <p:pic>
        <p:nvPicPr>
          <p:cNvPr id="32" name="Imagen 31" descr="https://encrypted-tbn1.gstatic.com/images?q=tbn:ANd9GcT9pQosYLh4N2ZAJhhMUfpT3KEehr-psBSpyYBIsrEn64O-3H2f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7477" y="2975331"/>
            <a:ext cx="1595419" cy="1666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3814" y="2987367"/>
            <a:ext cx="1822792" cy="1443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Flecha abajo 1"/>
          <p:cNvSpPr/>
          <p:nvPr/>
        </p:nvSpPr>
        <p:spPr>
          <a:xfrm>
            <a:off x="3231911" y="2935570"/>
            <a:ext cx="1098307" cy="1451483"/>
          </a:xfrm>
          <a:prstGeom prst="downArrow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/>
          <p:cNvSpPr txBox="1"/>
          <p:nvPr/>
        </p:nvSpPr>
        <p:spPr>
          <a:xfrm>
            <a:off x="731519" y="1073426"/>
            <a:ext cx="66154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dirty="0"/>
              <a:t>Mantenimiento y/o reposición de puertas de madera y de metal, </a:t>
            </a:r>
            <a:r>
              <a:rPr lang="es-PE" dirty="0" smtClean="0"/>
              <a:t>así </a:t>
            </a:r>
            <a:r>
              <a:rPr lang="es-PE" dirty="0"/>
              <a:t>como el pintado de las mismas.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dirty="0"/>
              <a:t>Cambio de giro de puertas.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dirty="0"/>
              <a:t>Instalación de rejas de seguridad en puertas de aulas de innovación o cómputo</a:t>
            </a:r>
            <a:r>
              <a:rPr lang="es-PE" dirty="0" smtClean="0"/>
              <a:t>.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35620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672680" y="1031338"/>
            <a:ext cx="2162908" cy="50116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117" b="1" dirty="0">
                <a:ln w="0"/>
                <a:solidFill>
                  <a:srgbClr val="C00000"/>
                </a:solidFill>
              </a:rPr>
              <a:t>ANTES</a:t>
            </a:r>
            <a:endParaRPr lang="es-PE" sz="2117" b="1" dirty="0">
              <a:ln w="0"/>
              <a:solidFill>
                <a:srgbClr val="C00000"/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9069" y="1484667"/>
            <a:ext cx="2942800" cy="210200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7709" y="3856437"/>
            <a:ext cx="2821104" cy="2141381"/>
          </a:xfrm>
          <a:prstGeom prst="rect">
            <a:avLst/>
          </a:prstGeom>
        </p:spPr>
      </p:pic>
      <p:grpSp>
        <p:nvGrpSpPr>
          <p:cNvPr id="15" name="Grupo 14"/>
          <p:cNvGrpSpPr/>
          <p:nvPr/>
        </p:nvGrpSpPr>
        <p:grpSpPr>
          <a:xfrm>
            <a:off x="5550408" y="1031339"/>
            <a:ext cx="6282039" cy="4912833"/>
            <a:chOff x="5550408" y="1203698"/>
            <a:chExt cx="6282039" cy="4912833"/>
          </a:xfrm>
        </p:grpSpPr>
        <p:grpSp>
          <p:nvGrpSpPr>
            <p:cNvPr id="4" name="Grupo 3"/>
            <p:cNvGrpSpPr/>
            <p:nvPr/>
          </p:nvGrpSpPr>
          <p:grpSpPr>
            <a:xfrm>
              <a:off x="6073082" y="1203698"/>
              <a:ext cx="5759365" cy="4912833"/>
              <a:chOff x="6073082" y="1203698"/>
              <a:chExt cx="5759365" cy="4912833"/>
            </a:xfrm>
          </p:grpSpPr>
          <p:sp>
            <p:nvSpPr>
              <p:cNvPr id="7" name="Rectángulo 6"/>
              <p:cNvSpPr/>
              <p:nvPr/>
            </p:nvSpPr>
            <p:spPr>
              <a:xfrm>
                <a:off x="7394882" y="1203698"/>
                <a:ext cx="3852238" cy="50116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2117" b="1" dirty="0">
                    <a:ln w="0"/>
                    <a:solidFill>
                      <a:srgbClr val="C00000"/>
                    </a:solidFill>
                  </a:rPr>
                  <a:t>A LO QUE PUEDES LLEGAR</a:t>
                </a:r>
                <a:endParaRPr lang="es-PE" sz="2117" b="1" dirty="0">
                  <a:ln w="0"/>
                  <a:solidFill>
                    <a:srgbClr val="C00000"/>
                  </a:solidFill>
                </a:endParaRPr>
              </a:p>
            </p:txBody>
          </p:sp>
          <p:pic>
            <p:nvPicPr>
              <p:cNvPr id="1026" name="Picture 2" descr="http://huaralenlinea.com/wp-content/uploads/2012/11/Colegio-San-Juan-Bautista.jpg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073082" y="4030217"/>
                <a:ext cx="2878413" cy="2086314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Imagen 11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394626" y="1704859"/>
                <a:ext cx="2942801" cy="2102002"/>
              </a:xfrm>
              <a:prstGeom prst="rect">
                <a:avLst/>
              </a:prstGeom>
              <a:ln w="6350">
                <a:solidFill>
                  <a:schemeClr val="tx1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" name="Imagen 2"/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51495" y="4030217"/>
                <a:ext cx="2880952" cy="2086314"/>
              </a:xfrm>
              <a:prstGeom prst="rect">
                <a:avLst/>
              </a:prstGeom>
            </p:spPr>
          </p:pic>
        </p:grpSp>
        <p:sp>
          <p:nvSpPr>
            <p:cNvPr id="8" name="Flecha a la derecha con bandas 7"/>
            <p:cNvSpPr/>
            <p:nvPr/>
          </p:nvSpPr>
          <p:spPr>
            <a:xfrm>
              <a:off x="5550408" y="3118104"/>
              <a:ext cx="786384" cy="739754"/>
            </a:xfrm>
            <a:prstGeom prst="striped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290488" y="218311"/>
            <a:ext cx="4927293" cy="813028"/>
            <a:chOff x="107608" y="0"/>
            <a:chExt cx="4927293" cy="813028"/>
          </a:xfrm>
        </p:grpSpPr>
        <p:sp>
          <p:nvSpPr>
            <p:cNvPr id="6" name="Título 1"/>
            <p:cNvSpPr txBox="1">
              <a:spLocks/>
            </p:cNvSpPr>
            <p:nvPr/>
          </p:nvSpPr>
          <p:spPr>
            <a:xfrm>
              <a:off x="687585" y="0"/>
              <a:ext cx="3767339" cy="813028"/>
            </a:xfrm>
            <a:prstGeom prst="rect">
              <a:avLst/>
            </a:prstGeom>
          </p:spPr>
          <p:txBody>
            <a:bodyPr vert="horz" lIns="91429" tIns="45715" rIns="91429" bIns="45715" rtlCol="0" anchor="ctr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000" b="1" kern="1200">
                  <a:solidFill>
                    <a:srgbClr val="DA251D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r>
                <a:rPr lang="es-MX" sz="2400" u="sng" dirty="0" smtClean="0">
                  <a:solidFill>
                    <a:schemeClr val="accent4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Reparación </a:t>
              </a:r>
              <a:r>
                <a:rPr lang="es-MX" sz="2400" u="sng" dirty="0">
                  <a:solidFill>
                    <a:schemeClr val="accent4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de ventanas</a:t>
              </a:r>
            </a:p>
          </p:txBody>
        </p:sp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608" y="39457"/>
              <a:ext cx="579977" cy="621404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54924" y="39457"/>
              <a:ext cx="579977" cy="621404"/>
            </a:xfrm>
            <a:prstGeom prst="rect">
              <a:avLst/>
            </a:prstGeom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97"/>
          <a:stretch/>
        </p:blipFill>
        <p:spPr>
          <a:xfrm>
            <a:off x="290488" y="3878051"/>
            <a:ext cx="2901642" cy="2119767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79731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03125" y="918140"/>
            <a:ext cx="2489162" cy="413704"/>
          </a:xfrm>
        </p:spPr>
        <p:txBody>
          <a:bodyPr>
            <a:noAutofit/>
          </a:bodyPr>
          <a:lstStyle/>
          <a:p>
            <a:pPr lvl="0"/>
            <a:r>
              <a:rPr lang="es-MX" sz="1800" dirty="0"/>
              <a:t>Comprende trabajos en:</a:t>
            </a:r>
            <a:endParaRPr lang="es-PE" sz="1800" dirty="0"/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endParaRPr lang="es-MX" sz="1800" dirty="0"/>
          </a:p>
          <a:p>
            <a:endParaRPr lang="es-PE" sz="1800" dirty="0"/>
          </a:p>
        </p:txBody>
      </p:sp>
      <p:graphicFrame>
        <p:nvGraphicFramePr>
          <p:cNvPr id="5" name="Diagrama 4"/>
          <p:cNvGraphicFramePr/>
          <p:nvPr>
            <p:extLst/>
          </p:nvPr>
        </p:nvGraphicFramePr>
        <p:xfrm>
          <a:off x="246276" y="783373"/>
          <a:ext cx="8603159" cy="49410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Rectángulo 15"/>
          <p:cNvSpPr/>
          <p:nvPr/>
        </p:nvSpPr>
        <p:spPr>
          <a:xfrm>
            <a:off x="8738117" y="918140"/>
            <a:ext cx="2956957" cy="200670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hangingPunct="0">
              <a:lnSpc>
                <a:spcPct val="115000"/>
              </a:lnSpc>
              <a:spcAft>
                <a:spcPts val="600"/>
              </a:spcAft>
            </a:pPr>
            <a:r>
              <a:rPr lang="es-ES" sz="1600" b="1" u="sng" dirty="0" smtClean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abic Typesetting" panose="03020402040406030203" pitchFamily="66" charset="-78"/>
              </a:rPr>
              <a:t>Otras actividades:</a:t>
            </a:r>
            <a:endParaRPr lang="es-PE" sz="1600" dirty="0">
              <a:solidFill>
                <a:srgbClr val="C0000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abic Typesetting" panose="03020402040406030203" pitchFamily="66" charset="-78"/>
            </a:endParaRPr>
          </a:p>
          <a:p>
            <a:pPr marL="285750" lvl="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PE" sz="1600" dirty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abic Typesetting" panose="03020402040406030203" pitchFamily="66" charset="-78"/>
              </a:rPr>
              <a:t>Instalación de rejas de seguridad en ventanas de aulas de innovación o cómputo.</a:t>
            </a:r>
          </a:p>
          <a:p>
            <a:pPr marL="285750" lvl="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PE" sz="1600" dirty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abic Typesetting" panose="03020402040406030203" pitchFamily="66" charset="-78"/>
              </a:rPr>
              <a:t>Instalación de mallas de protección contra insectos en aulas, cocinas y almacenes.</a:t>
            </a:r>
          </a:p>
        </p:txBody>
      </p:sp>
      <p:pic>
        <p:nvPicPr>
          <p:cNvPr id="10" name="Imagen 9" descr="Una ventana destrozada en la céntrica escuela José Quintín Mendoza, inspeccionada ayer por los concejales.  - James Daniel  Los Tiempos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125" y="4593966"/>
            <a:ext cx="3308985" cy="1821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 descr="http://delfuegonoticias.com.ar/data/img_cont/img_imagenes/img_gr/4188.jpg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5721" y="759017"/>
            <a:ext cx="2445457" cy="13805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ítulo 1"/>
          <p:cNvSpPr txBox="1">
            <a:spLocks/>
          </p:cNvSpPr>
          <p:nvPr/>
        </p:nvSpPr>
        <p:spPr>
          <a:xfrm>
            <a:off x="403125" y="101993"/>
            <a:ext cx="6666586" cy="730344"/>
          </a:xfrm>
          <a:prstGeom prst="rect">
            <a:avLst/>
          </a:prstGeom>
        </p:spPr>
        <p:txBody>
          <a:bodyPr vert="horz" lIns="91429" tIns="45715" rIns="91429" bIns="45715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DA25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MX" sz="2400" dirty="0">
                <a:solidFill>
                  <a:schemeClr val="accent4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¿Qué actividades se incluyen en la reparación de ventanas? 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8849435" y="3828368"/>
            <a:ext cx="2956957" cy="260379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hangingPunct="0">
              <a:lnSpc>
                <a:spcPct val="115000"/>
              </a:lnSpc>
              <a:spcAft>
                <a:spcPts val="600"/>
              </a:spcAft>
            </a:pPr>
            <a:r>
              <a:rPr lang="es-ES" sz="1600" dirty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abic Typesetting" panose="03020402040406030203" pitchFamily="66" charset="-78"/>
              </a:rPr>
              <a:t>Esta partida también contempla el pintado de las ventanas según el tipo de material:</a:t>
            </a:r>
            <a:endParaRPr lang="es-PE" sz="1600" dirty="0">
              <a:solidFill>
                <a:srgbClr val="C0000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abic Typesetting" panose="03020402040406030203" pitchFamily="66" charset="-78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x-none" sz="1600" dirty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abic Typesetting" panose="03020402040406030203" pitchFamily="66" charset="-78"/>
              </a:rPr>
              <a:t>Ventanas de carpintería de madera: barniz, pintura al óleo y </a:t>
            </a:r>
            <a:r>
              <a:rPr lang="x-none" sz="1600" dirty="0" smtClean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abic Typesetting" panose="03020402040406030203" pitchFamily="66" charset="-78"/>
              </a:rPr>
              <a:t>esmalte.</a:t>
            </a:r>
            <a:endParaRPr lang="es-PE" sz="1600" dirty="0" smtClean="0">
              <a:solidFill>
                <a:srgbClr val="C0000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abic Typesetting" panose="03020402040406030203" pitchFamily="66" charset="-78"/>
            </a:endParaRP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x-none" sz="1600" dirty="0" smtClean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abic Typesetting" panose="03020402040406030203" pitchFamily="66" charset="-78"/>
              </a:rPr>
              <a:t>Ventanas </a:t>
            </a:r>
            <a:r>
              <a:rPr lang="x-none" sz="1600" dirty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abic Typesetting" panose="03020402040406030203" pitchFamily="66" charset="-78"/>
              </a:rPr>
              <a:t>de carpintería metálica: base zincromato y acabado de pintura esmalte</a:t>
            </a:r>
            <a:r>
              <a:rPr lang="x-none" dirty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abic Typesetting" panose="03020402040406030203" pitchFamily="66" charset="-78"/>
              </a:rPr>
              <a:t>.</a:t>
            </a:r>
            <a:endParaRPr lang="es-PE" dirty="0">
              <a:solidFill>
                <a:srgbClr val="C000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9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970" y="101993"/>
            <a:ext cx="638355" cy="63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2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03502" y="122550"/>
            <a:ext cx="2300630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hangingPunct="0">
              <a:lnSpc>
                <a:spcPct val="115000"/>
              </a:lnSpc>
              <a:spcAft>
                <a:spcPts val="0"/>
              </a:spcAft>
            </a:pPr>
            <a:r>
              <a:rPr lang="es-ES" b="1" u="sng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Recomendaciones:</a:t>
            </a:r>
            <a:endParaRPr lang="es-PE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a 1"/>
          <p:cNvGraphicFramePr/>
          <p:nvPr>
            <p:extLst/>
          </p:nvPr>
        </p:nvGraphicFramePr>
        <p:xfrm>
          <a:off x="-633091" y="618574"/>
          <a:ext cx="131801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051" y="4279323"/>
            <a:ext cx="2381160" cy="1541259"/>
          </a:xfrm>
          <a:prstGeom prst="rect">
            <a:avLst/>
          </a:prstGeom>
          <a:ln w="38100" cap="sq">
            <a:solidFill>
              <a:schemeClr val="accent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Grupo 9"/>
          <p:cNvGrpSpPr/>
          <p:nvPr/>
        </p:nvGrpSpPr>
        <p:grpSpPr>
          <a:xfrm>
            <a:off x="9221521" y="1055077"/>
            <a:ext cx="2515545" cy="4660285"/>
            <a:chOff x="9221521" y="1415562"/>
            <a:chExt cx="2515545" cy="4299800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74940" y="1415562"/>
              <a:ext cx="2408709" cy="1991476"/>
            </a:xfrm>
            <a:prstGeom prst="rect">
              <a:avLst/>
            </a:prstGeom>
            <a:ln w="38100" cap="sq">
              <a:solidFill>
                <a:srgbClr val="00206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8" name="Rectángulo 7"/>
            <p:cNvSpPr/>
            <p:nvPr/>
          </p:nvSpPr>
          <p:spPr>
            <a:xfrm>
              <a:off x="9221521" y="3407038"/>
              <a:ext cx="2515545" cy="230832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lvl="0"/>
              <a:r>
                <a:rPr lang="es-ES_tradnl" sz="1600" dirty="0"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La reposición de ventanas paulatinamente debe cambiarse con vidrios templados y/o laminado como lo indica el RNE a fin de proporcionar el mayor grado de seguridad a los usuarios</a:t>
              </a:r>
              <a:endParaRPr lang="es-PE" sz="1600" dirty="0"/>
            </a:p>
          </p:txBody>
        </p:sp>
      </p:grpSp>
      <p:sp>
        <p:nvSpPr>
          <p:cNvPr id="11" name="Rectángulo 10"/>
          <p:cNvSpPr/>
          <p:nvPr/>
        </p:nvSpPr>
        <p:spPr>
          <a:xfrm>
            <a:off x="431051" y="811562"/>
            <a:ext cx="2956957" cy="24345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s-ES_tradnl" sz="1600" dirty="0" smtClean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abic Typesetting" panose="03020402040406030203" pitchFamily="66" charset="-78"/>
              </a:rPr>
              <a:t>Cambiar </a:t>
            </a:r>
            <a:r>
              <a:rPr lang="es-ES_tradnl" sz="1600" dirty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abic Typesetting" panose="03020402040406030203" pitchFamily="66" charset="-78"/>
              </a:rPr>
              <a:t>vidrios, accesorios y piezas necesarias en puertas y ventanas para recuperar su funcionalidad y mantener las aulas seguras.</a:t>
            </a:r>
            <a:endParaRPr lang="es-PE" sz="1600" dirty="0">
              <a:solidFill>
                <a:srgbClr val="C0000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abic Typesetting" panose="03020402040406030203" pitchFamily="66" charset="-78"/>
            </a:endParaRP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s-ES_tradnl" sz="1600" dirty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abic Typesetting" panose="03020402040406030203" pitchFamily="66" charset="-78"/>
              </a:rPr>
              <a:t>El mantenimiento de la carpintería metálica y de madera, previene la </a:t>
            </a:r>
            <a:r>
              <a:rPr lang="es-ES_tradnl" sz="1600" dirty="0" smtClean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abic Typesetting" panose="03020402040406030203" pitchFamily="66" charset="-78"/>
              </a:rPr>
              <a:t>corrosión </a:t>
            </a:r>
            <a:r>
              <a:rPr lang="es-ES_tradnl" sz="1600" dirty="0">
                <a:solidFill>
                  <a:srgbClr val="C00000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Arabic Typesetting" panose="03020402040406030203" pitchFamily="66" charset="-78"/>
              </a:rPr>
              <a:t>y deterioro de las superficies.  </a:t>
            </a:r>
            <a:endParaRPr lang="es-PE" sz="1600" dirty="0">
              <a:solidFill>
                <a:srgbClr val="C00000"/>
              </a:solidFill>
              <a:latin typeface="Arial Narrow" panose="020B0606020202030204" pitchFamily="34" charset="0"/>
              <a:ea typeface="Times New Roman" panose="02020603050405020304" pitchFamily="18" charset="0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2151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569290" y="667511"/>
            <a:ext cx="2162908" cy="50116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117" b="1" dirty="0">
                <a:ln w="0"/>
                <a:solidFill>
                  <a:srgbClr val="C00000"/>
                </a:solidFill>
              </a:rPr>
              <a:t>ANTES</a:t>
            </a:r>
            <a:endParaRPr lang="es-PE" sz="2117" b="1" dirty="0">
              <a:ln w="0"/>
              <a:solidFill>
                <a:srgbClr val="C00000"/>
              </a:solidFill>
            </a:endParaRPr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973595" y="0"/>
            <a:ext cx="4037317" cy="730344"/>
          </a:xfrm>
          <a:prstGeom prst="rect">
            <a:avLst/>
          </a:prstGeom>
        </p:spPr>
        <p:txBody>
          <a:bodyPr vert="horz" lIns="91429" tIns="45715" rIns="91429" bIns="45715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DA25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s-MX" sz="2400" u="sng" dirty="0" smtClean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Reparación </a:t>
            </a:r>
            <a:r>
              <a:rPr lang="es-MX" sz="2400" u="sng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 Mobiliario.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282" y="1284086"/>
            <a:ext cx="2825973" cy="278244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320" y="0"/>
            <a:ext cx="667512" cy="66751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6030" y="0"/>
            <a:ext cx="687565" cy="667512"/>
          </a:xfrm>
          <a:prstGeom prst="rect">
            <a:avLst/>
          </a:prstGeom>
        </p:spPr>
      </p:pic>
      <p:grpSp>
        <p:nvGrpSpPr>
          <p:cNvPr id="13" name="Grupo 12"/>
          <p:cNvGrpSpPr/>
          <p:nvPr/>
        </p:nvGrpSpPr>
        <p:grpSpPr>
          <a:xfrm>
            <a:off x="5218544" y="667511"/>
            <a:ext cx="5472403" cy="3015930"/>
            <a:chOff x="5280618" y="1059400"/>
            <a:chExt cx="5472403" cy="3015930"/>
          </a:xfrm>
        </p:grpSpPr>
        <p:sp>
          <p:nvSpPr>
            <p:cNvPr id="10" name="Rectángulo 9"/>
            <p:cNvSpPr/>
            <p:nvPr/>
          </p:nvSpPr>
          <p:spPr>
            <a:xfrm>
              <a:off x="7026466" y="1059400"/>
              <a:ext cx="3196526" cy="50116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117" b="1" dirty="0">
                  <a:ln w="0"/>
                  <a:solidFill>
                    <a:srgbClr val="C00000"/>
                  </a:solidFill>
                </a:rPr>
                <a:t>A LO QUE PUEDES LLEGAR</a:t>
              </a:r>
              <a:endParaRPr lang="es-PE" sz="2117" b="1" dirty="0">
                <a:ln w="0"/>
                <a:solidFill>
                  <a:srgbClr val="C00000"/>
                </a:solidFill>
              </a:endParaRPr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3364" y="1852820"/>
              <a:ext cx="3129657" cy="2222510"/>
            </a:xfrm>
            <a:prstGeom prst="rect">
              <a:avLst/>
            </a:prstGeom>
          </p:spPr>
        </p:pic>
        <p:sp>
          <p:nvSpPr>
            <p:cNvPr id="12" name="Flecha a la derecha con muesca 11"/>
            <p:cNvSpPr/>
            <p:nvPr/>
          </p:nvSpPr>
          <p:spPr>
            <a:xfrm>
              <a:off x="5280618" y="2456530"/>
              <a:ext cx="1362456" cy="1221337"/>
            </a:xfrm>
            <a:prstGeom prst="notchedRightArrow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290" y="3975700"/>
            <a:ext cx="3191060" cy="239329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1587" y="4337436"/>
            <a:ext cx="2809461" cy="210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220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03125" y="1474149"/>
            <a:ext cx="6469623" cy="2334882"/>
          </a:xfrm>
        </p:spPr>
        <p:txBody>
          <a:bodyPr>
            <a:noAutofit/>
          </a:bodyPr>
          <a:lstStyle/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pPr lvl="0"/>
            <a:endParaRPr lang="es-PE" sz="1800" b="1" dirty="0">
              <a:solidFill>
                <a:srgbClr val="C00000"/>
              </a:solidFill>
            </a:endParaRPr>
          </a:p>
          <a:p>
            <a:endParaRPr lang="es-MX" sz="1800" dirty="0"/>
          </a:p>
          <a:p>
            <a:endParaRPr lang="es-PE" sz="1800" dirty="0"/>
          </a:p>
        </p:txBody>
      </p:sp>
      <p:grpSp>
        <p:nvGrpSpPr>
          <p:cNvPr id="5" name="Grupo 4"/>
          <p:cNvGrpSpPr/>
          <p:nvPr/>
        </p:nvGrpSpPr>
        <p:grpSpPr>
          <a:xfrm>
            <a:off x="403125" y="4424"/>
            <a:ext cx="6477907" cy="730344"/>
            <a:chOff x="403125" y="4424"/>
            <a:chExt cx="6477907" cy="730344"/>
          </a:xfrm>
        </p:grpSpPr>
        <p:sp>
          <p:nvSpPr>
            <p:cNvPr id="10" name="Título 1"/>
            <p:cNvSpPr txBox="1">
              <a:spLocks/>
            </p:cNvSpPr>
            <p:nvPr/>
          </p:nvSpPr>
          <p:spPr>
            <a:xfrm>
              <a:off x="403125" y="4424"/>
              <a:ext cx="6477907" cy="730344"/>
            </a:xfrm>
            <a:prstGeom prst="rect">
              <a:avLst/>
            </a:prstGeom>
          </p:spPr>
          <p:txBody>
            <a:bodyPr vert="horz" lIns="91429" tIns="45715" rIns="91429" bIns="45715" rtlCol="0" anchor="ctr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000" b="1" kern="1200">
                  <a:solidFill>
                    <a:srgbClr val="DA251D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r>
                <a:rPr lang="es-MX" sz="2400" dirty="0">
                  <a:solidFill>
                    <a:srgbClr val="00206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¿Qué actividades se incluyen en la reparación de mobiliario escolar? </a:t>
              </a:r>
            </a:p>
          </p:txBody>
        </p:sp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2438" y="99930"/>
              <a:ext cx="512762" cy="512762"/>
            </a:xfrm>
            <a:prstGeom prst="rect">
              <a:avLst/>
            </a:prstGeom>
          </p:spPr>
        </p:pic>
      </p:grpSp>
      <p:sp>
        <p:nvSpPr>
          <p:cNvPr id="11" name="Rectángulo 10"/>
          <p:cNvSpPr/>
          <p:nvPr/>
        </p:nvSpPr>
        <p:spPr>
          <a:xfrm>
            <a:off x="403125" y="1138476"/>
            <a:ext cx="7945745" cy="3457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dirty="0"/>
              <a:t>Reposición o reparación de piezas de madera, metal, tableros y cualquier accesorio según corresponda, también comprenden los trabajos de </a:t>
            </a:r>
            <a:r>
              <a:rPr lang="es-PE" dirty="0" err="1"/>
              <a:t>masillado</a:t>
            </a:r>
            <a:r>
              <a:rPr lang="es-PE" dirty="0"/>
              <a:t>, cepillado, lijado o sellado del mobiliario existente (alumnos y docentes).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dirty="0"/>
              <a:t>Reparación de mobiliario de comedor, cocina y residencia estudiantil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dirty="0"/>
              <a:t>Reparación de pizarras acrílicas.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dirty="0"/>
              <a:t>Reparación de estantes de madera o metálicos.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PE" dirty="0"/>
              <a:t>Reparación de Juegos para niños en madera, metálicos o fibra de vidrio.</a:t>
            </a:r>
          </a:p>
          <a:p>
            <a:r>
              <a:rPr lang="es-PE" dirty="0"/>
              <a:t> </a:t>
            </a:r>
          </a:p>
          <a:p>
            <a:r>
              <a:rPr lang="es-ES" dirty="0"/>
              <a:t>El responsable de mantenimiento deberá revisar la calidad de los trabajos antes de dar la conformidad de la mano de obra, por lo que podrá observar cualquier imperfección respecto a la madera, metal, acabado o pintado del mobiliario.</a:t>
            </a:r>
            <a:endParaRPr lang="es-PE" dirty="0"/>
          </a:p>
          <a:p>
            <a:pPr marL="540385" algn="just">
              <a:lnSpc>
                <a:spcPct val="115000"/>
              </a:lnSpc>
              <a:spcAft>
                <a:spcPts val="0"/>
              </a:spcAft>
            </a:pPr>
            <a:r>
              <a:rPr lang="es-PE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s-PE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agen 8" descr="http://www.comunicaciones.usm.cl/wp-content/uploads/pupitres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0497" y="1159672"/>
            <a:ext cx="2356405" cy="1707739"/>
          </a:xfrm>
          <a:prstGeom prst="rect">
            <a:avLst/>
          </a:prstGeom>
          <a:noFill/>
          <a:ln>
            <a:noFill/>
          </a:ln>
          <a:effectLst>
            <a:glow rad="101600">
              <a:schemeClr val="tx1">
                <a:lumMod val="95000"/>
                <a:lumOff val="5000"/>
                <a:alpha val="60000"/>
              </a:schemeClr>
            </a:glow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8713" y="3124863"/>
            <a:ext cx="2708744" cy="203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1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1519498" y="936443"/>
            <a:ext cx="2162908" cy="50116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117" b="1" dirty="0">
                <a:ln w="0"/>
                <a:solidFill>
                  <a:srgbClr val="C00000"/>
                </a:solidFill>
              </a:rPr>
              <a:t>ANTES</a:t>
            </a:r>
            <a:endParaRPr lang="es-PE" sz="2117" b="1" dirty="0">
              <a:ln w="0"/>
              <a:solidFill>
                <a:srgbClr val="C0000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286" y="1562958"/>
            <a:ext cx="3829331" cy="28683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5" name="Grupo 4"/>
          <p:cNvGrpSpPr/>
          <p:nvPr/>
        </p:nvGrpSpPr>
        <p:grpSpPr>
          <a:xfrm>
            <a:off x="4649105" y="1421928"/>
            <a:ext cx="6691630" cy="4320218"/>
            <a:chOff x="4640478" y="1936219"/>
            <a:chExt cx="6691630" cy="4320218"/>
          </a:xfrm>
        </p:grpSpPr>
        <p:grpSp>
          <p:nvGrpSpPr>
            <p:cNvPr id="3" name="Grupo 2"/>
            <p:cNvGrpSpPr/>
            <p:nvPr/>
          </p:nvGrpSpPr>
          <p:grpSpPr>
            <a:xfrm>
              <a:off x="6635247" y="2498720"/>
              <a:ext cx="4696861" cy="3757717"/>
              <a:chOff x="6643873" y="1843113"/>
              <a:chExt cx="4696861" cy="3757717"/>
            </a:xfrm>
          </p:grpSpPr>
          <p:sp>
            <p:nvSpPr>
              <p:cNvPr id="11" name="Rectángulo 10"/>
              <p:cNvSpPr/>
              <p:nvPr/>
            </p:nvSpPr>
            <p:spPr>
              <a:xfrm>
                <a:off x="7241793" y="1843113"/>
                <a:ext cx="3758439" cy="50116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2117" b="1" dirty="0">
                    <a:ln w="0"/>
                    <a:solidFill>
                      <a:srgbClr val="C00000"/>
                    </a:solidFill>
                  </a:rPr>
                  <a:t>A LO QUE PUEDES LLEGAR</a:t>
                </a:r>
                <a:endParaRPr lang="es-PE" sz="2117" b="1" dirty="0">
                  <a:ln w="0"/>
                  <a:solidFill>
                    <a:srgbClr val="C00000"/>
                  </a:solidFill>
                </a:endParaRPr>
              </a:p>
            </p:txBody>
          </p:sp>
          <p:pic>
            <p:nvPicPr>
              <p:cNvPr id="14" name="Imagen 13"/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43873" y="2481821"/>
                <a:ext cx="4696861" cy="3119009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  <p:sp>
          <p:nvSpPr>
            <p:cNvPr id="4" name="Flecha curvada hacia abajo 3"/>
            <p:cNvSpPr/>
            <p:nvPr/>
          </p:nvSpPr>
          <p:spPr>
            <a:xfrm rot="1767285">
              <a:off x="4640478" y="1936219"/>
              <a:ext cx="2467829" cy="503591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upo 6"/>
          <p:cNvGrpSpPr/>
          <p:nvPr/>
        </p:nvGrpSpPr>
        <p:grpSpPr>
          <a:xfrm>
            <a:off x="471232" y="109728"/>
            <a:ext cx="6280683" cy="730344"/>
            <a:chOff x="471232" y="109728"/>
            <a:chExt cx="6280683" cy="730344"/>
          </a:xfrm>
        </p:grpSpPr>
        <p:sp>
          <p:nvSpPr>
            <p:cNvPr id="8" name="Título 1"/>
            <p:cNvSpPr txBox="1">
              <a:spLocks/>
            </p:cNvSpPr>
            <p:nvPr/>
          </p:nvSpPr>
          <p:spPr>
            <a:xfrm>
              <a:off x="471232" y="109728"/>
              <a:ext cx="5932964" cy="730344"/>
            </a:xfrm>
            <a:prstGeom prst="rect">
              <a:avLst/>
            </a:prstGeom>
          </p:spPr>
          <p:txBody>
            <a:bodyPr vert="horz" lIns="91429" tIns="45715" rIns="91429" bIns="45715" rtlCol="0" anchor="ctr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000" b="1" kern="1200">
                  <a:solidFill>
                    <a:srgbClr val="DA251D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ctr"/>
              <a:r>
                <a:rPr lang="es-MX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REPOSICIÓN DE MOBILIARIO ESCOLAR</a:t>
              </a:r>
              <a:endParaRPr lang="es-MX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5" cstate="email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70843" y="166650"/>
              <a:ext cx="481072" cy="4810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3899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333046" y="94581"/>
            <a:ext cx="6609779" cy="816546"/>
            <a:chOff x="500871" y="241539"/>
            <a:chExt cx="6609779" cy="816546"/>
          </a:xfrm>
        </p:grpSpPr>
        <p:sp>
          <p:nvSpPr>
            <p:cNvPr id="10" name="Título 1"/>
            <p:cNvSpPr txBox="1">
              <a:spLocks/>
            </p:cNvSpPr>
            <p:nvPr/>
          </p:nvSpPr>
          <p:spPr>
            <a:xfrm>
              <a:off x="569343" y="327741"/>
              <a:ext cx="6541307" cy="730344"/>
            </a:xfrm>
            <a:prstGeom prst="rect">
              <a:avLst/>
            </a:prstGeom>
          </p:spPr>
          <p:txBody>
            <a:bodyPr vert="horz" lIns="91429" tIns="45715" rIns="91429" bIns="45715" rtlCol="0" anchor="ctr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000" b="1" kern="1200">
                  <a:solidFill>
                    <a:srgbClr val="DA251D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ctr"/>
              <a:r>
                <a:rPr lang="es-MX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¿Qué actividades se incluyen en la reposición de mobiliario escolar? </a:t>
              </a:r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871" y="241539"/>
              <a:ext cx="725517" cy="725517"/>
            </a:xfrm>
            <a:prstGeom prst="rect">
              <a:avLst/>
            </a:prstGeom>
          </p:spPr>
        </p:pic>
      </p:grpSp>
      <p:sp>
        <p:nvSpPr>
          <p:cNvPr id="13" name="Marcador de texto 12"/>
          <p:cNvSpPr>
            <a:spLocks noGrp="1"/>
          </p:cNvSpPr>
          <p:nvPr>
            <p:ph type="body" sz="half" idx="2"/>
          </p:nvPr>
        </p:nvSpPr>
        <p:spPr>
          <a:xfrm>
            <a:off x="695803" y="1159100"/>
            <a:ext cx="10722270" cy="3116686"/>
          </a:xfrm>
        </p:spPr>
        <p:txBody>
          <a:bodyPr>
            <a:no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s-PE" sz="1800" dirty="0"/>
              <a:t>Mobiliario básico en aulas: Sillas y mesas para todos los niveles educativos, según las especificaciones descritas en el Anexo N° 01 del presente Instrumento Técnico y en la página web: 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s-PE" sz="1800" dirty="0"/>
              <a:t>http://www.pronied.gob.pe/servicios/mantenimiento/ 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s-PE" sz="1800" dirty="0"/>
              <a:t>Mobiliario de almacenamiento en aulas, aulas de innovación, laboratorio, biblioteca y talleres.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s-PE" sz="1800" dirty="0"/>
              <a:t>Mobiliario de laboratorio: bancos, mesas y sillas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s-PE" sz="1800" dirty="0"/>
              <a:t>Mobiliario de comedor, cocina y almacén de alimentos: estantes, reposteros, mesas y tarimas para colocar víveres y menaje. 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s-PE" sz="1800" dirty="0"/>
              <a:t>Reposición y/ adquisición de pizarras acrílicas para uso en aulas.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s-PE" sz="1800" dirty="0"/>
              <a:t>Reposición y/ adquisición de Juegos para niños en madera, metálicos o fibra de vidrio</a:t>
            </a:r>
            <a:r>
              <a:rPr lang="es-PE" sz="1800" dirty="0" smtClean="0"/>
              <a:t>.</a:t>
            </a:r>
          </a:p>
          <a:p>
            <a:pPr defTabSz="914400"/>
            <a:endParaRPr lang="es-PE" sz="1800" dirty="0"/>
          </a:p>
          <a:p>
            <a:r>
              <a:rPr lang="es-ES" sz="1800" dirty="0" smtClean="0"/>
              <a:t>El </a:t>
            </a:r>
            <a:r>
              <a:rPr lang="es-ES" sz="1800" dirty="0"/>
              <a:t>responsable de mantenimiento deberá revisar la calidad de los trabajos antes de dar la conformidad de la mano de obra, por lo que podrá observar cualquier imperfección respecto a la madera, metal, acabado o pintado del mobiliario.</a:t>
            </a:r>
            <a:endParaRPr lang="es-PE" sz="1800" dirty="0"/>
          </a:p>
          <a:p>
            <a:r>
              <a:rPr lang="es-ES" sz="1800" dirty="0" smtClean="0"/>
              <a:t>Esta </a:t>
            </a:r>
            <a:r>
              <a:rPr lang="es-ES" sz="1800" dirty="0"/>
              <a:t>partida no contempla la adquisición de mobiliario para dirección, subdirección, sala de profesores, ni sillas para el auditorio.</a:t>
            </a:r>
            <a:endParaRPr lang="es-PE" sz="1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PE" sz="2000" dirty="0"/>
          </a:p>
        </p:txBody>
      </p:sp>
    </p:spTree>
    <p:extLst>
      <p:ext uri="{BB962C8B-B14F-4D97-AF65-F5344CB8AC3E}">
        <p14:creationId xmlns:p14="http://schemas.microsoft.com/office/powerpoint/2010/main" val="353557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87908" y="695224"/>
            <a:ext cx="45323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992938"/>
            <a:r>
              <a:rPr lang="es-PE" sz="3200" b="1" dirty="0" smtClean="0">
                <a:solidFill>
                  <a:srgbClr val="D0050D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EL USO DE LOS RECURSOS ASIGNADOS</a:t>
            </a:r>
            <a:endParaRPr lang="es-PE" sz="3200" b="1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Conector recto 35"/>
          <p:cNvCxnSpPr/>
          <p:nvPr/>
        </p:nvCxnSpPr>
        <p:spPr>
          <a:xfrm>
            <a:off x="5421997" y="715888"/>
            <a:ext cx="0" cy="581152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Imagen 4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3418" y="5092277"/>
            <a:ext cx="1143000" cy="114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Resultado de imagen para LOCAL ESCOL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000" y="1730736"/>
            <a:ext cx="51530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upo 37"/>
          <p:cNvGrpSpPr/>
          <p:nvPr/>
        </p:nvGrpSpPr>
        <p:grpSpPr>
          <a:xfrm>
            <a:off x="6026338" y="1075744"/>
            <a:ext cx="2996825" cy="3202806"/>
            <a:chOff x="2270629" y="2960173"/>
            <a:chExt cx="2996825" cy="3202806"/>
          </a:xfrm>
        </p:grpSpPr>
        <p:sp>
          <p:nvSpPr>
            <p:cNvPr id="37" name="Rombo 36"/>
            <p:cNvSpPr/>
            <p:nvPr/>
          </p:nvSpPr>
          <p:spPr>
            <a:xfrm>
              <a:off x="2270629" y="2960173"/>
              <a:ext cx="2996825" cy="3202806"/>
            </a:xfrm>
            <a:prstGeom prst="diamond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Rombo 6"/>
            <p:cNvSpPr/>
            <p:nvPr/>
          </p:nvSpPr>
          <p:spPr>
            <a:xfrm>
              <a:off x="3311843" y="4041072"/>
              <a:ext cx="914400" cy="984738"/>
            </a:xfrm>
            <a:prstGeom prst="diamond">
              <a:avLst/>
            </a:prstGeom>
            <a:solidFill>
              <a:srgbClr val="00206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Rombo 21"/>
            <p:cNvSpPr/>
            <p:nvPr/>
          </p:nvSpPr>
          <p:spPr>
            <a:xfrm>
              <a:off x="4226243" y="4041072"/>
              <a:ext cx="914400" cy="984738"/>
            </a:xfrm>
            <a:prstGeom prst="diamond">
              <a:avLst/>
            </a:prstGeom>
            <a:solidFill>
              <a:srgbClr val="00206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3" name="Rombo 22"/>
            <p:cNvSpPr/>
            <p:nvPr/>
          </p:nvSpPr>
          <p:spPr>
            <a:xfrm>
              <a:off x="3769042" y="4561576"/>
              <a:ext cx="914400" cy="984738"/>
            </a:xfrm>
            <a:prstGeom prst="diamond">
              <a:avLst/>
            </a:prstGeom>
            <a:solidFill>
              <a:srgbClr val="00206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4" name="Rombo 23"/>
            <p:cNvSpPr/>
            <p:nvPr/>
          </p:nvSpPr>
          <p:spPr>
            <a:xfrm>
              <a:off x="3769042" y="3527601"/>
              <a:ext cx="914400" cy="984738"/>
            </a:xfrm>
            <a:prstGeom prst="diamond">
              <a:avLst/>
            </a:prstGeom>
            <a:solidFill>
              <a:srgbClr val="00206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5" name="Rombo 24"/>
            <p:cNvSpPr/>
            <p:nvPr/>
          </p:nvSpPr>
          <p:spPr>
            <a:xfrm>
              <a:off x="2836216" y="4524713"/>
              <a:ext cx="914400" cy="984738"/>
            </a:xfrm>
            <a:prstGeom prst="diamond">
              <a:avLst/>
            </a:prstGeom>
            <a:solidFill>
              <a:srgbClr val="00206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" name="Rombo 25"/>
            <p:cNvSpPr/>
            <p:nvPr/>
          </p:nvSpPr>
          <p:spPr>
            <a:xfrm>
              <a:off x="3326271" y="3056334"/>
              <a:ext cx="914400" cy="984738"/>
            </a:xfrm>
            <a:prstGeom prst="diamond">
              <a:avLst/>
            </a:prstGeom>
            <a:solidFill>
              <a:srgbClr val="00206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27" name="Rombo 26"/>
            <p:cNvSpPr/>
            <p:nvPr/>
          </p:nvSpPr>
          <p:spPr>
            <a:xfrm>
              <a:off x="2860709" y="3527601"/>
              <a:ext cx="914400" cy="984738"/>
            </a:xfrm>
            <a:prstGeom prst="diamond">
              <a:avLst/>
            </a:prstGeom>
            <a:solidFill>
              <a:srgbClr val="00206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CuadroTexto 27"/>
            <p:cNvSpPr txBox="1"/>
            <p:nvPr/>
          </p:nvSpPr>
          <p:spPr>
            <a:xfrm>
              <a:off x="3535237" y="3349094"/>
              <a:ext cx="6178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1400" b="1" dirty="0" smtClean="0">
                  <a:solidFill>
                    <a:schemeClr val="bg1"/>
                  </a:solidFill>
                </a:rPr>
                <a:t>inicial</a:t>
              </a:r>
              <a:endParaRPr lang="es-E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CuadroTexto 28"/>
            <p:cNvSpPr txBox="1"/>
            <p:nvPr/>
          </p:nvSpPr>
          <p:spPr>
            <a:xfrm>
              <a:off x="3011775" y="3866081"/>
              <a:ext cx="6178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1400" b="1" dirty="0" smtClean="0">
                  <a:solidFill>
                    <a:schemeClr val="bg1"/>
                  </a:solidFill>
                </a:rPr>
                <a:t>CEBE</a:t>
              </a:r>
              <a:endParaRPr lang="es-E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CuadroTexto 29"/>
            <p:cNvSpPr txBox="1"/>
            <p:nvPr/>
          </p:nvSpPr>
          <p:spPr>
            <a:xfrm>
              <a:off x="3886591" y="3897386"/>
              <a:ext cx="7784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1400" b="1" dirty="0" smtClean="0">
                  <a:solidFill>
                    <a:schemeClr val="bg1"/>
                  </a:solidFill>
                </a:rPr>
                <a:t>Primar.</a:t>
              </a:r>
              <a:endParaRPr lang="es-E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CuadroTexto 30"/>
            <p:cNvSpPr txBox="1"/>
            <p:nvPr/>
          </p:nvSpPr>
          <p:spPr>
            <a:xfrm>
              <a:off x="4365630" y="4370824"/>
              <a:ext cx="7770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1400" b="1" dirty="0" err="1" smtClean="0">
                  <a:solidFill>
                    <a:schemeClr val="bg1"/>
                  </a:solidFill>
                </a:rPr>
                <a:t>Secund</a:t>
              </a:r>
              <a:r>
                <a:rPr lang="es-PE" sz="1400" b="1" dirty="0" smtClean="0">
                  <a:solidFill>
                    <a:schemeClr val="bg1"/>
                  </a:solidFill>
                </a:rPr>
                <a:t>.</a:t>
              </a:r>
              <a:endParaRPr lang="es-E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3460103" y="4370824"/>
              <a:ext cx="6178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1400" b="1" dirty="0" smtClean="0">
                  <a:solidFill>
                    <a:schemeClr val="bg1"/>
                  </a:solidFill>
                </a:rPr>
                <a:t>CEBA</a:t>
              </a:r>
              <a:endParaRPr lang="es-E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3" name="CuadroTexto 32"/>
            <p:cNvSpPr txBox="1"/>
            <p:nvPr/>
          </p:nvSpPr>
          <p:spPr>
            <a:xfrm>
              <a:off x="3886591" y="4879211"/>
              <a:ext cx="6178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1400" b="1" dirty="0" smtClean="0">
                  <a:solidFill>
                    <a:schemeClr val="bg1"/>
                  </a:solidFill>
                </a:rPr>
                <a:t>COAR</a:t>
              </a:r>
              <a:endParaRPr lang="es-ES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CuadroTexto 33"/>
            <p:cNvSpPr txBox="1"/>
            <p:nvPr/>
          </p:nvSpPr>
          <p:spPr>
            <a:xfrm>
              <a:off x="2956375" y="4721996"/>
              <a:ext cx="7230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PE" sz="1400" b="1" dirty="0" smtClean="0">
                  <a:solidFill>
                    <a:schemeClr val="bg1"/>
                  </a:solidFill>
                </a:rPr>
                <a:t>Inst.</a:t>
              </a:r>
            </a:p>
            <a:p>
              <a:pPr algn="ctr"/>
              <a:r>
                <a:rPr lang="es-PE" sz="1400" b="1" dirty="0" err="1" smtClean="0">
                  <a:solidFill>
                    <a:schemeClr val="bg1"/>
                  </a:solidFill>
                </a:rPr>
                <a:t>Super</a:t>
              </a:r>
              <a:r>
                <a:rPr lang="es-PE" sz="1400" b="1" dirty="0" smtClean="0">
                  <a:solidFill>
                    <a:schemeClr val="bg1"/>
                  </a:solidFill>
                </a:rPr>
                <a:t>.</a:t>
              </a:r>
              <a:endParaRPr lang="es-ES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9" name="Redondear rectángulo de esquina sencilla 38"/>
          <p:cNvSpPr/>
          <p:nvPr/>
        </p:nvSpPr>
        <p:spPr>
          <a:xfrm>
            <a:off x="9244383" y="1517411"/>
            <a:ext cx="1662671" cy="2319473"/>
          </a:xfrm>
          <a:prstGeom prst="round1Rect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/>
              <a:t>SI EXISTE MAS DE UN NIVEL EDUCATIVO, EL MTTO SE EJECUTARA EN TODO EL LOCAL </a:t>
            </a:r>
            <a:r>
              <a:rPr lang="es-PE" b="1" dirty="0" smtClean="0"/>
              <a:t>ESCOLAR</a:t>
            </a:r>
            <a:endParaRPr lang="es-ES" dirty="0"/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0800" y="5092277"/>
            <a:ext cx="1143000" cy="114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1269" y="5092277"/>
            <a:ext cx="1143000" cy="114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020" y="5092277"/>
            <a:ext cx="1143000" cy="114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3402" y="5092277"/>
            <a:ext cx="1143000" cy="114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8182" y="5092277"/>
            <a:ext cx="1143000" cy="114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Rombo 43"/>
          <p:cNvSpPr/>
          <p:nvPr/>
        </p:nvSpPr>
        <p:spPr>
          <a:xfrm>
            <a:off x="7063423" y="3148670"/>
            <a:ext cx="914400" cy="984738"/>
          </a:xfrm>
          <a:prstGeom prst="diamond">
            <a:avLst/>
          </a:prstGeom>
          <a:solidFill>
            <a:srgbClr val="00206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CuadroTexto 45"/>
          <p:cNvSpPr txBox="1"/>
          <p:nvPr/>
        </p:nvSpPr>
        <p:spPr>
          <a:xfrm>
            <a:off x="7230240" y="3478422"/>
            <a:ext cx="617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b="1" dirty="0" smtClean="0">
                <a:solidFill>
                  <a:schemeClr val="bg1"/>
                </a:solidFill>
              </a:rPr>
              <a:t>CRFA</a:t>
            </a:r>
            <a:endParaRPr lang="es-E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06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803839" y="1450975"/>
            <a:ext cx="922625" cy="4181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2117" b="1" dirty="0">
                <a:ln w="0"/>
                <a:solidFill>
                  <a:srgbClr val="C00000"/>
                </a:solidFill>
              </a:rPr>
              <a:t>ANTES</a:t>
            </a:r>
            <a:endParaRPr lang="es-PE" sz="2117" b="1" dirty="0">
              <a:ln w="0"/>
              <a:solidFill>
                <a:srgbClr val="C00000"/>
              </a:solidFill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1320800" y="-10011"/>
            <a:ext cx="1492989" cy="730344"/>
          </a:xfrm>
          <a:prstGeom prst="rect">
            <a:avLst/>
          </a:prstGeom>
        </p:spPr>
        <p:txBody>
          <a:bodyPr vert="horz" lIns="91429" tIns="45715" rIns="91429" bIns="45715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DA25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s-MX" sz="2800" u="sng" dirty="0" smtClean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Pintado</a:t>
            </a:r>
            <a:endParaRPr lang="es-MX" sz="2400" u="sng" dirty="0">
              <a:solidFill>
                <a:srgbClr val="C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075" y="2345065"/>
            <a:ext cx="3283910" cy="3102972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3790" y="71615"/>
            <a:ext cx="525326" cy="56792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946" y="59207"/>
            <a:ext cx="547514" cy="591907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4582160" y="980631"/>
            <a:ext cx="7027505" cy="4943370"/>
            <a:chOff x="4582160" y="980631"/>
            <a:chExt cx="7027505" cy="4943370"/>
          </a:xfrm>
        </p:grpSpPr>
        <p:sp>
          <p:nvSpPr>
            <p:cNvPr id="8" name="Rectángulo 10"/>
            <p:cNvSpPr/>
            <p:nvPr/>
          </p:nvSpPr>
          <p:spPr>
            <a:xfrm>
              <a:off x="7296974" y="980631"/>
              <a:ext cx="3025531" cy="50116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117" b="1" dirty="0">
                  <a:ln w="0"/>
                  <a:solidFill>
                    <a:srgbClr val="C00000"/>
                  </a:solidFill>
                </a:rPr>
                <a:t>A LO QUE PUEDES LLEGAR</a:t>
              </a:r>
              <a:endParaRPr lang="es-PE" sz="2117" b="1" dirty="0">
                <a:ln w="0"/>
                <a:solidFill>
                  <a:srgbClr val="C00000"/>
                </a:solidFill>
              </a:endParaRPr>
            </a:p>
          </p:txBody>
        </p:sp>
        <p:pic>
          <p:nvPicPr>
            <p:cNvPr id="11" name="Imagen 10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3532" y="1872152"/>
              <a:ext cx="2584922" cy="4051849"/>
            </a:xfrm>
            <a:prstGeom prst="rect">
              <a:avLst/>
            </a:prstGeom>
            <a:ln w="6350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24743" y="1869103"/>
              <a:ext cx="2584922" cy="4054897"/>
            </a:xfrm>
            <a:prstGeom prst="rect">
              <a:avLst/>
            </a:prstGeom>
            <a:ln w="6350"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Flecha a la derecha con muesca 3"/>
            <p:cNvSpPr/>
            <p:nvPr/>
          </p:nvSpPr>
          <p:spPr>
            <a:xfrm>
              <a:off x="4582160" y="3525520"/>
              <a:ext cx="1168400" cy="711200"/>
            </a:xfrm>
            <a:prstGeom prst="notched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1164174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a 6"/>
          <p:cNvGraphicFramePr/>
          <p:nvPr>
            <p:extLst/>
          </p:nvPr>
        </p:nvGraphicFramePr>
        <p:xfrm>
          <a:off x="-106705" y="971697"/>
          <a:ext cx="5906440" cy="4095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419" y="5225475"/>
            <a:ext cx="5219316" cy="966282"/>
          </a:xfrm>
          <a:prstGeom prst="rect">
            <a:avLst/>
          </a:prstGeom>
        </p:spPr>
      </p:pic>
      <p:grpSp>
        <p:nvGrpSpPr>
          <p:cNvPr id="15" name="Grupo 14"/>
          <p:cNvGrpSpPr/>
          <p:nvPr/>
        </p:nvGrpSpPr>
        <p:grpSpPr>
          <a:xfrm>
            <a:off x="0" y="0"/>
            <a:ext cx="6156110" cy="1338431"/>
            <a:chOff x="364202" y="684926"/>
            <a:chExt cx="6156110" cy="1338431"/>
          </a:xfrm>
        </p:grpSpPr>
        <p:sp>
          <p:nvSpPr>
            <p:cNvPr id="14" name="Título 1"/>
            <p:cNvSpPr txBox="1">
              <a:spLocks/>
            </p:cNvSpPr>
            <p:nvPr/>
          </p:nvSpPr>
          <p:spPr>
            <a:xfrm>
              <a:off x="364202" y="805603"/>
              <a:ext cx="5052045" cy="730344"/>
            </a:xfrm>
            <a:prstGeom prst="rect">
              <a:avLst/>
            </a:prstGeom>
          </p:spPr>
          <p:txBody>
            <a:bodyPr vert="horz" lIns="91429" tIns="45715" rIns="91429" bIns="45715" rtlCol="0" anchor="ctr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000" b="1" kern="1200">
                  <a:solidFill>
                    <a:srgbClr val="DA251D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pPr algn="ctr"/>
              <a:r>
                <a:rPr lang="es-MX" sz="2400" dirty="0" smtClean="0">
                  <a:solidFill>
                    <a:srgbClr val="C00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¿Qué actividades se incluyen en el pintado?</a:t>
              </a:r>
              <a:endParaRPr lang="es-MX" sz="24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8" cstate="email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80934" y="684926"/>
              <a:ext cx="639378" cy="1338431"/>
            </a:xfrm>
            <a:prstGeom prst="rect">
              <a:avLst/>
            </a:prstGeom>
          </p:spPr>
        </p:pic>
      </p:grpSp>
      <p:grpSp>
        <p:nvGrpSpPr>
          <p:cNvPr id="17" name="Grupo 16"/>
          <p:cNvGrpSpPr/>
          <p:nvPr/>
        </p:nvGrpSpPr>
        <p:grpSpPr>
          <a:xfrm>
            <a:off x="5208819" y="1150129"/>
            <a:ext cx="6617339" cy="6151195"/>
            <a:chOff x="5208819" y="1150129"/>
            <a:chExt cx="6617339" cy="6151195"/>
          </a:xfrm>
        </p:grpSpPr>
        <p:pic>
          <p:nvPicPr>
            <p:cNvPr id="13" name="Imagen 12" descr="https://encrypted-tbn1.gstatic.com/images?q=tbn:ANd9GcRPXw0YNSeyafOHZq0VHPX6YVH4ymvy1v6HsMEMyeomDINBOuAn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8819" y="3303302"/>
              <a:ext cx="2146853" cy="1462620"/>
            </a:xfrm>
            <a:prstGeom prst="rect">
              <a:avLst/>
            </a:prstGeom>
            <a:noFill/>
            <a:ln>
              <a:noFill/>
            </a:ln>
          </p:spPr>
        </p:pic>
        <p:graphicFrame>
          <p:nvGraphicFramePr>
            <p:cNvPr id="16" name="Diagrama 15"/>
            <p:cNvGraphicFramePr/>
            <p:nvPr>
              <p:extLst/>
            </p:nvPr>
          </p:nvGraphicFramePr>
          <p:xfrm>
            <a:off x="6032561" y="4312691"/>
            <a:ext cx="5793597" cy="298863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  <p:sp>
          <p:nvSpPr>
            <p:cNvPr id="2" name="Esquina doblada 1"/>
            <p:cNvSpPr/>
            <p:nvPr/>
          </p:nvSpPr>
          <p:spPr>
            <a:xfrm rot="1073882">
              <a:off x="7925580" y="1150129"/>
              <a:ext cx="3563495" cy="2754809"/>
            </a:xfrm>
            <a:prstGeom prst="foldedCorner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es-ES" sz="2400" b="1" dirty="0">
                  <a:solidFill>
                    <a:srgbClr val="C00000"/>
                  </a:solidFill>
                </a:rPr>
                <a:t>Se recomienda ejecutar esta partida de forma integral cada dos años al cumplir con atender todas las demás acciones de mantenimiento.</a:t>
              </a:r>
              <a:endParaRPr lang="es-ES" sz="24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24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577" y="1730925"/>
            <a:ext cx="3243830" cy="383311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352479" y="875751"/>
            <a:ext cx="922625" cy="4181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MX" sz="2117" b="1" dirty="0">
                <a:ln w="0"/>
                <a:solidFill>
                  <a:srgbClr val="C00000"/>
                </a:solidFill>
              </a:rPr>
              <a:t>ANTES</a:t>
            </a:r>
            <a:endParaRPr lang="es-PE" sz="2117" b="1" dirty="0">
              <a:ln w="0"/>
              <a:solidFill>
                <a:srgbClr val="C00000"/>
              </a:solidFill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803597" y="-10011"/>
            <a:ext cx="3416739" cy="730344"/>
            <a:chOff x="803597" y="-10011"/>
            <a:chExt cx="3416739" cy="730344"/>
          </a:xfrm>
        </p:grpSpPr>
        <p:sp>
          <p:nvSpPr>
            <p:cNvPr id="3" name="Título 1"/>
            <p:cNvSpPr txBox="1">
              <a:spLocks/>
            </p:cNvSpPr>
            <p:nvPr/>
          </p:nvSpPr>
          <p:spPr>
            <a:xfrm>
              <a:off x="1390195" y="-10011"/>
              <a:ext cx="2353669" cy="730344"/>
            </a:xfrm>
            <a:prstGeom prst="rect">
              <a:avLst/>
            </a:prstGeom>
          </p:spPr>
          <p:txBody>
            <a:bodyPr vert="horz" lIns="91429" tIns="45715" rIns="91429" bIns="45715" rtlCol="0" anchor="ctr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000" b="1" kern="1200">
                  <a:solidFill>
                    <a:srgbClr val="DA251D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</a:lstStyle>
            <a:p>
              <a:r>
                <a:rPr lang="es-MX" sz="2400" dirty="0" smtClean="0">
                  <a:solidFill>
                    <a:schemeClr val="accent4">
                      <a:lumMod val="75000"/>
                    </a:schemeClr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ÁREAS VERDES</a:t>
              </a:r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3597" y="38986"/>
              <a:ext cx="607403" cy="636890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12933" y="47669"/>
              <a:ext cx="607403" cy="636890"/>
            </a:xfrm>
            <a:prstGeom prst="rect">
              <a:avLst/>
            </a:prstGeom>
          </p:spPr>
        </p:pic>
      </p:grpSp>
      <p:grpSp>
        <p:nvGrpSpPr>
          <p:cNvPr id="11" name="Grupo 10"/>
          <p:cNvGrpSpPr/>
          <p:nvPr/>
        </p:nvGrpSpPr>
        <p:grpSpPr>
          <a:xfrm>
            <a:off x="5210355" y="980631"/>
            <a:ext cx="5667554" cy="4583407"/>
            <a:chOff x="5210355" y="980631"/>
            <a:chExt cx="5667554" cy="4583407"/>
          </a:xfrm>
        </p:grpSpPr>
        <p:sp>
          <p:nvSpPr>
            <p:cNvPr id="6" name="Rectángulo 10"/>
            <p:cNvSpPr/>
            <p:nvPr/>
          </p:nvSpPr>
          <p:spPr>
            <a:xfrm>
              <a:off x="7296974" y="980631"/>
              <a:ext cx="3025531" cy="50116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117" b="1" dirty="0">
                  <a:ln w="0"/>
                  <a:solidFill>
                    <a:srgbClr val="C00000"/>
                  </a:solidFill>
                </a:rPr>
                <a:t>A LO QUE PUEDES LLEGAR</a:t>
              </a:r>
              <a:endParaRPr lang="es-PE" sz="2117" b="1" dirty="0">
                <a:ln w="0"/>
                <a:solidFill>
                  <a:srgbClr val="C00000"/>
                </a:solidFill>
              </a:endParaRPr>
            </a:p>
          </p:txBody>
        </p:sp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24601" y="1802921"/>
              <a:ext cx="4153308" cy="3761117"/>
            </a:xfrm>
            <a:prstGeom prst="rect">
              <a:avLst/>
            </a:prstGeom>
          </p:spPr>
        </p:pic>
        <p:sp>
          <p:nvSpPr>
            <p:cNvPr id="10" name="Flecha a la derecha con muesca 9"/>
            <p:cNvSpPr/>
            <p:nvPr/>
          </p:nvSpPr>
          <p:spPr>
            <a:xfrm>
              <a:off x="5210355" y="3036498"/>
              <a:ext cx="1000664" cy="1009291"/>
            </a:xfrm>
            <a:prstGeom prst="notched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262478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114" y="2349432"/>
            <a:ext cx="1747645" cy="158269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6605" y="4033520"/>
            <a:ext cx="1888302" cy="165802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49" y="2905004"/>
            <a:ext cx="2904111" cy="3030378"/>
          </a:xfrm>
          <a:prstGeom prst="rect">
            <a:avLst/>
          </a:prstGeom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401518" y="180783"/>
            <a:ext cx="6541307" cy="730344"/>
          </a:xfrm>
          <a:prstGeom prst="rect">
            <a:avLst/>
          </a:prstGeom>
        </p:spPr>
        <p:txBody>
          <a:bodyPr vert="horz" lIns="91429" tIns="45715" rIns="91429" bIns="45715" rtlCol="0" anchor="ctr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DA251D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/>
            <a:r>
              <a:rPr lang="es-MX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¿Qué actividades se incluyen en </a:t>
            </a:r>
            <a:r>
              <a:rPr lang="es-MX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el mantenimiento de áreas verdes? </a:t>
            </a:r>
            <a:endParaRPr lang="es-MX" sz="2400" dirty="0">
              <a:solidFill>
                <a:schemeClr val="tx1">
                  <a:lumMod val="75000"/>
                  <a:lumOff val="2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19" name="Diagrama 18"/>
          <p:cNvGraphicFramePr/>
          <p:nvPr>
            <p:extLst>
              <p:ext uri="{D42A27DB-BD31-4B8C-83A1-F6EECF244321}">
                <p14:modId xmlns:p14="http://schemas.microsoft.com/office/powerpoint/2010/main" val="3173740681"/>
              </p:ext>
            </p:extLst>
          </p:nvPr>
        </p:nvGraphicFramePr>
        <p:xfrm>
          <a:off x="156048" y="932839"/>
          <a:ext cx="10726135" cy="5063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pSp>
        <p:nvGrpSpPr>
          <p:cNvPr id="25" name="Grupo 24"/>
          <p:cNvGrpSpPr/>
          <p:nvPr/>
        </p:nvGrpSpPr>
        <p:grpSpPr>
          <a:xfrm>
            <a:off x="381107" y="5935382"/>
            <a:ext cx="11521299" cy="657860"/>
            <a:chOff x="381107" y="5935382"/>
            <a:chExt cx="11521299" cy="657860"/>
          </a:xfrm>
        </p:grpSpPr>
        <p:pic>
          <p:nvPicPr>
            <p:cNvPr id="20" name="Imagen 19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7102" y="5935382"/>
              <a:ext cx="2228850" cy="647700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68114" y="5955702"/>
              <a:ext cx="2228850" cy="617220"/>
            </a:xfrm>
            <a:prstGeom prst="rect">
              <a:avLst/>
            </a:prstGeom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09957" y="6006502"/>
              <a:ext cx="2228850" cy="586740"/>
            </a:xfrm>
            <a:prstGeom prst="rect">
              <a:avLst/>
            </a:prstGeom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1107" y="5935382"/>
              <a:ext cx="2228850" cy="657860"/>
            </a:xfrm>
            <a:prstGeom prst="rect">
              <a:avLst/>
            </a:prstGeom>
          </p:spPr>
        </p:pic>
        <p:pic>
          <p:nvPicPr>
            <p:cNvPr id="24" name="Imagen 23"/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73556" y="5955702"/>
              <a:ext cx="2228850" cy="617220"/>
            </a:xfrm>
            <a:prstGeom prst="rect">
              <a:avLst/>
            </a:prstGeom>
          </p:spPr>
        </p:pic>
      </p:grpSp>
      <p:sp>
        <p:nvSpPr>
          <p:cNvPr id="15" name="Elipse 4"/>
          <p:cNvSpPr/>
          <p:nvPr/>
        </p:nvSpPr>
        <p:spPr>
          <a:xfrm>
            <a:off x="7094819" y="1381308"/>
            <a:ext cx="2916706" cy="152103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lvl="0"/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8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01324" y="841060"/>
            <a:ext cx="10812165" cy="927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s-PE" sz="2400" b="1" u="sng" dirty="0" smtClean="0">
                <a:solidFill>
                  <a:srgbClr val="C00000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Acciones de mantenimiento para mitigar los efectos de las heladas y </a:t>
            </a:r>
            <a:r>
              <a:rPr lang="es-PE" sz="2400" b="1" u="sng" dirty="0" err="1" smtClean="0">
                <a:solidFill>
                  <a:srgbClr val="C00000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friaje</a:t>
            </a:r>
            <a:r>
              <a:rPr lang="es-PE" sz="2400" b="1" u="sng" dirty="0" smtClean="0">
                <a:solidFill>
                  <a:srgbClr val="C00000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 en los locales educativos</a:t>
            </a:r>
            <a:endParaRPr lang="es-ES" sz="2400" b="1" u="sng" dirty="0">
              <a:solidFill>
                <a:srgbClr val="C00000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941743"/>
              </p:ext>
            </p:extLst>
          </p:nvPr>
        </p:nvGraphicFramePr>
        <p:xfrm>
          <a:off x="725625" y="2051479"/>
          <a:ext cx="10787864" cy="4304872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321959"/>
                <a:gridCol w="3161853"/>
                <a:gridCol w="5304052"/>
              </a:tblGrid>
              <a:tr h="605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Orden Prioridad</a:t>
                      </a:r>
                      <a:endParaRPr lang="es-ES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00" marR="52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Acciones de mantenimiento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00" marR="52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Comprende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00" marR="52000" marT="0" marB="0" anchor="ctr"/>
                </a:tc>
              </a:tr>
              <a:tr h="605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1ro</a:t>
                      </a:r>
                      <a:endParaRPr lang="es-ES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00" marR="52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Aislamiento de techo</a:t>
                      </a:r>
                      <a:endParaRPr lang="es-ES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00" marR="5200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 aplicará a los cielos rasos horizontales existentes y nuevos.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00" marR="52000" marT="0" marB="0" anchor="ctr"/>
                </a:tc>
              </a:tr>
              <a:tr h="21770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2do</a:t>
                      </a:r>
                      <a:endParaRPr lang="es-ES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00" marR="52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Aislamiento de Puertas y ventanas</a:t>
                      </a:r>
                      <a:endParaRPr lang="es-ES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00" marR="52000" marT="0" marB="0" anchor="ctr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</a:pPr>
                      <a:r>
                        <a:rPr lang="es-P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Sellado térmico del marco de puertas y ventanas con burletes de espuma, PVC u otro material de diferentes espesores y formas. </a:t>
                      </a:r>
                      <a:endParaRPr lang="es-ES" sz="13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-"/>
                      </a:pPr>
                      <a:r>
                        <a:rPr lang="es-P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Instalar una cortina de </a:t>
                      </a:r>
                      <a:r>
                        <a:rPr lang="es-PE" sz="13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thermofilm</a:t>
                      </a:r>
                      <a:r>
                        <a:rPr lang="es-P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que mejore la protección térmica y corte las corrientes de aire.</a:t>
                      </a:r>
                      <a:endParaRPr lang="es-ES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00" marR="52000" marT="0" marB="0" anchor="ctr"/>
                </a:tc>
              </a:tr>
              <a:tr h="9177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3ro</a:t>
                      </a:r>
                      <a:endParaRPr lang="es-ES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00" marR="5200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Aislamiento de pisos</a:t>
                      </a:r>
                      <a:endParaRPr lang="es-ES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00" marR="5200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Instalación de pisos de madera machihembrada en zonas ubicadas sobre los 3000 m.s.n.m. </a:t>
                      </a:r>
                      <a:endParaRPr lang="es-ES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000" marR="5200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01349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01325" y="841060"/>
            <a:ext cx="10990665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es-PE" sz="2400" b="1" u="sng" dirty="0" smtClean="0">
                <a:solidFill>
                  <a:srgbClr val="C00000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Acciones de </a:t>
            </a:r>
            <a:r>
              <a:rPr lang="es-PE" sz="2400" b="1" u="sng" dirty="0" err="1" smtClean="0">
                <a:solidFill>
                  <a:srgbClr val="C00000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conservacion</a:t>
            </a:r>
            <a:r>
              <a:rPr lang="es-PE" sz="2400" b="1" u="sng" dirty="0" smtClean="0">
                <a:solidFill>
                  <a:srgbClr val="C00000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 y mantenimiento regular para módulos prefabricados</a:t>
            </a:r>
            <a:endParaRPr lang="es-ES" sz="2400" b="1" u="sng" dirty="0">
              <a:solidFill>
                <a:srgbClr val="C00000"/>
              </a:solidFill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3677713"/>
              </p:ext>
            </p:extLst>
          </p:nvPr>
        </p:nvGraphicFramePr>
        <p:xfrm>
          <a:off x="748097" y="1986812"/>
          <a:ext cx="10897119" cy="332466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466563"/>
                <a:gridCol w="1704391"/>
                <a:gridCol w="7726165"/>
              </a:tblGrid>
              <a:tr h="5724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3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Orden Prioridad</a:t>
                      </a:r>
                      <a:endParaRPr lang="es-E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3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Tipo de Intervención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3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Comprende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6116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1ro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Techo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Acciones de mantenimiento para los techos de planchas metálicas con aislante térmico.</a:t>
                      </a:r>
                      <a:endParaRPr lang="es-E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4587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2do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Instalaciones Sanitarias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Limpieza de cisterna, reparación y reposición de accesorios sanitarios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6116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3ro</a:t>
                      </a:r>
                      <a:endParaRPr lang="es-E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Instalaciones Eléctricas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Reposición de luminarias, tomacorrientes, interruptores, cables.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070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4to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Pisos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Acciones de mantenimiento para los pisos vinílicos y/o plancha estriada.</a:t>
                      </a:r>
                      <a:endParaRPr lang="es-E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46557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213954"/>
              </p:ext>
            </p:extLst>
          </p:nvPr>
        </p:nvGraphicFramePr>
        <p:xfrm>
          <a:off x="784909" y="1485887"/>
          <a:ext cx="10855710" cy="4308737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460989"/>
                <a:gridCol w="1637733"/>
                <a:gridCol w="7756988"/>
              </a:tblGrid>
              <a:tr h="3306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PARTIDA</a:t>
                      </a:r>
                      <a:endParaRPr lang="es-ES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E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FRECUENCIA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ACTIVIDADES DE CONSERVACIÓN Y CUIDADO.</a:t>
                      </a:r>
                      <a:endParaRPr lang="es-ES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501" marR="57501" marT="0" marB="0"/>
                </a:tc>
              </a:tr>
              <a:tr h="536088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E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Instalaciones Sanitarias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E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Diario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Verificar que no haya residuos sólidos, como son papel higiénico, restos de jabón, cabellos en los inodoros, lavatorios y lavaderos.  Realizar el retiro y desatoro.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501" marR="57501" marT="0" marB="0"/>
                </a:tc>
              </a:tr>
              <a:tr h="80413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E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Quincenal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Verificar periódicamente que el correcto cierre del registro de acceso de la cisterna, ya que de lo contrario (por rotura o desajuste) el agua de la misma puede ser contaminada por agua de lluvia, bichos o basura proveniente del exterior.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501" marR="57501" marT="0" marB="0"/>
                </a:tc>
              </a:tr>
              <a:tr h="895562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Instalaciones Eléctricas</a:t>
                      </a:r>
                      <a:endParaRPr lang="es-ES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E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Anual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Contar con juego de planos actualizados y definitivos de la instalación, así como de los e instructivos de los equipos, y operarlos de acuerdo con lo indicado en los mismos.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501" marR="57501" marT="0" marB="0"/>
                </a:tc>
              </a:tr>
              <a:tr h="174228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Semanal</a:t>
                      </a:r>
                      <a:endParaRPr lang="es-ES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501" marR="57501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Mantener libre de impurezas y sustancias ajenas los diversos componentes de las instalaciones eléctricas, como son luminarias, lámparas (tubos fluorescentes y los difusores).</a:t>
                      </a:r>
                      <a:endParaRPr lang="es-ES" sz="13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Identificar presencia de parpadeo o manchas negras en los fluorescentes.</a:t>
                      </a:r>
                      <a:endParaRPr lang="es-ES" sz="13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Verificar que las conexiones internas de la luminaria no se hayan aflojado o estén sueltas.</a:t>
                      </a:r>
                      <a:endParaRPr lang="es-ES" sz="13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Identificar sobrecalentamiento de apagadores o contactos o que presenten señales de quemado, como son la deformación y carbonización.</a:t>
                      </a:r>
                      <a:endParaRPr lang="es-ES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7501" marR="57501" marT="0" marB="0"/>
                </a:tc>
              </a:tr>
            </a:tbl>
          </a:graphicData>
        </a:graphic>
      </p:graphicFrame>
      <p:sp>
        <p:nvSpPr>
          <p:cNvPr id="9" name="Rectángulo 8"/>
          <p:cNvSpPr/>
          <p:nvPr/>
        </p:nvSpPr>
        <p:spPr>
          <a:xfrm>
            <a:off x="701325" y="924160"/>
            <a:ext cx="103350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Actividades de conservación y cuidado posterior al mantenimiento en módulos prefabricados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6016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01325" y="841060"/>
            <a:ext cx="89436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b="1" dirty="0">
                <a:latin typeface="Arial" panose="020B0604020202020204" pitchFamily="34" charset="0"/>
                <a:cs typeface="Arial" panose="020B0604020202020204" pitchFamily="34" charset="0"/>
              </a:rPr>
              <a:t>Actividades de conservación y cuidado posterior al mantenimiento en módulos prefabricados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127976"/>
              </p:ext>
            </p:extLst>
          </p:nvPr>
        </p:nvGraphicFramePr>
        <p:xfrm>
          <a:off x="770563" y="1465844"/>
          <a:ext cx="10921428" cy="497181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212349"/>
                <a:gridCol w="1248412"/>
                <a:gridCol w="8460667"/>
              </a:tblGrid>
              <a:tr h="930152"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E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Pisos</a:t>
                      </a:r>
                      <a:endParaRPr lang="es-E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E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E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Diario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Para evitar el ingreso de sucedía proveniente del exterior, colocar limpiapiés o felpudos con fibras absorbentes en la parte externa del ingreso y una alfombra de Nylon o polipropileno que retenga el polvo.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Barrer o aspirar el piso. 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Trapear ligeramente solo con agua o detergente disuelto, evitando derramar líquido el piso.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4170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E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Mensual</a:t>
                      </a:r>
                      <a:endParaRPr lang="es-E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 caso de no retirar la suciedad con este proceso, aplicar una solución de limpiador alcalino diluido y dejar durante un tiempo suficiente para quitar la suciedad. </a:t>
                      </a:r>
                      <a:endParaRPr lang="es-E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fin de lograr mejores resultados se puede utilizar una maquina rotativa, enjuague el piso con agua tibia, limpia y dejar secar.</a:t>
                      </a:r>
                      <a:endParaRPr lang="es-E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30152"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E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Pisos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E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E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Diario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Para evitar el ingreso de sucedía proveniente del exterior, colocar limpiapiés o felpudos con fibras absorbentes en la parte externa del ingreso y una alfombra de Nylon o polipropileno que retenga el polvo.</a:t>
                      </a:r>
                      <a:endParaRPr lang="es-E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Barrer o aspirar el piso. </a:t>
                      </a:r>
                      <a:endParaRPr lang="es-E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Trapear ligeramente solo con agua o detergente disuelto, evitando derramar líquido el piso.</a:t>
                      </a:r>
                      <a:endParaRPr lang="es-E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91642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E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Mensual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 caso de no retirar la suciedad con este proceso, aplicar una solución de limpiador alcalino diluido y dejar durante un tiempo suficiente para quitar la suciedad. 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fin de lograr mejores resultados se puede utilizar una maquina rotativa, enjuague el piso con agua tibia, limpia y dejar secar.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074690">
                <a:tc>
                  <a:txBody>
                    <a:bodyPr/>
                    <a:lstStyle/>
                    <a:p>
                      <a:pPr lvl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E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Pisos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lvl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E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3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E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Diario</a:t>
                      </a:r>
                      <a:endParaRPr lang="es-E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Para evitar el ingreso de sucedía proveniente del exterior, colocar limpiapiés o felpudos con fibras absorbentes en la parte externa del ingreso y una alfombra de Nylon o polipropileno que retenga el polvo.</a:t>
                      </a:r>
                      <a:endParaRPr lang="es-E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Barrer o aspirar el piso. </a:t>
                      </a:r>
                      <a:endParaRPr lang="es-E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Trapear ligeramente solo con agua o detergente disuelto, evitando derramar líquido el piso.</a:t>
                      </a:r>
                      <a:endParaRPr lang="es-ES" sz="13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64850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94871" y="873558"/>
            <a:ext cx="95717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400" b="1" dirty="0">
                <a:latin typeface="Arial" panose="020B0604020202020204" pitchFamily="34" charset="0"/>
                <a:cs typeface="Arial" panose="020B0604020202020204" pitchFamily="34" charset="0"/>
              </a:rPr>
              <a:t>Actividades de conservación y cuidado posterior al mantenimiento en módulos prefabricados</a:t>
            </a: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792871"/>
              </p:ext>
            </p:extLst>
          </p:nvPr>
        </p:nvGraphicFramePr>
        <p:xfrm>
          <a:off x="794871" y="1460913"/>
          <a:ext cx="10897119" cy="4980985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1466563"/>
                <a:gridCol w="1129038"/>
                <a:gridCol w="8301518"/>
              </a:tblGrid>
              <a:tr h="5747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Muros</a:t>
                      </a:r>
                      <a:endParaRPr lang="es-ES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E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Semestral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Lavar con agua (sin agresión mecánica ni química), retiro de polvo, virutas, basura, residuos orgánicos de las aves.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924" marR="61924" marT="0" marB="0"/>
                </a:tc>
              </a:tr>
              <a:tr h="95788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E" sz="13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Puertas</a:t>
                      </a:r>
                      <a:r>
                        <a:rPr lang="es-PE" sz="13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PE" sz="13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</a:t>
                      </a:r>
                      <a:r>
                        <a:rPr lang="es-P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Ventanas</a:t>
                      </a:r>
                      <a:endParaRPr lang="es-ES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E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Quincenal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Limpiar de polvo y manchas las puertas y ventanas; los vidrios deberán lavarse con agua enjabonada y enjuagarse con agua limpia, posteriormente se deberán secar con trapo limpio o con papel periódico.</a:t>
                      </a:r>
                      <a:endParaRPr lang="es-ES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924" marR="61924" marT="0" marB="0"/>
                </a:tc>
              </a:tr>
              <a:tr h="76630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E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Semanal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Revisar si existe la necesidad de pintura, fallas en el mecanismo de apertura de las ventanas, en las bisagras o en los rieles de las ventanas corredizas, vidrios estrellados, entre otros.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924" marR="61924" marT="0" marB="0"/>
                </a:tc>
              </a:tr>
              <a:tr h="574729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Mobiliario</a:t>
                      </a:r>
                      <a:endParaRPr lang="es-ES" sz="13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ES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E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Diario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Limpieza de los elementos que conforman el mobiliario con un trapo húmedo para retirar el polvo.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924" marR="61924" marT="0" marB="0"/>
                </a:tc>
              </a:tr>
              <a:tr h="76630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E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Quincenal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3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Quincenalmente se deberá eliminar del mobiliario manchas de pintura, tinta o lápiz, manchas de pegamento, plastilina o goma de mascar.</a:t>
                      </a:r>
                      <a:endParaRPr lang="es-ES" sz="13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924" marR="61924" marT="0" marB="0"/>
                </a:tc>
              </a:tr>
              <a:tr h="134103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P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Bimestral</a:t>
                      </a:r>
                      <a:endParaRPr lang="es-ES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924" marR="61924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Revisar si existen deformaciones, humedades, oxidación, roturas, aflojamiento o ausencia de tornillos y remaches en el mobiliario. </a:t>
                      </a:r>
                      <a:endParaRPr lang="es-ES" sz="13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s-PE" sz="13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Revisar si la pieza suelta o desprendida se une a la estructura del mueble mediante tornillos, clavos, pegamento, remaches o soldadura.</a:t>
                      </a:r>
                      <a:endParaRPr lang="es-ES" sz="13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1924" marR="6192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37805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/>
          <p:cNvSpPr txBox="1">
            <a:spLocks/>
          </p:cNvSpPr>
          <p:nvPr/>
        </p:nvSpPr>
        <p:spPr>
          <a:xfrm>
            <a:off x="170689" y="42668"/>
            <a:ext cx="7025242" cy="48116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800" b="1" dirty="0" smtClean="0">
                <a:solidFill>
                  <a:srgbClr val="C00000"/>
                </a:solidFill>
                <a:cs typeface="Aharoni" panose="02010803020104030203" pitchFamily="2" charset="-79"/>
              </a:rPr>
              <a:t>Ejecución del Mantenimiento </a:t>
            </a:r>
            <a:r>
              <a:rPr lang="es-PE" sz="2800" b="1" dirty="0">
                <a:solidFill>
                  <a:srgbClr val="C00000"/>
                </a:solidFill>
                <a:cs typeface="Aharoni" panose="02010803020104030203" pitchFamily="2" charset="-79"/>
              </a:rPr>
              <a:t>para bicicletas de la intervención Rutas Solidarias</a:t>
            </a:r>
          </a:p>
          <a:p>
            <a:pPr algn="l"/>
            <a:endParaRPr lang="es-PE" sz="2000" b="1" dirty="0">
              <a:solidFill>
                <a:srgbClr val="C000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00392" y="1167416"/>
            <a:ext cx="11731149" cy="1134532"/>
          </a:xfrm>
          <a:prstGeom prst="rect">
            <a:avLst/>
          </a:prstGeom>
        </p:spPr>
        <p:txBody>
          <a:bodyPr wrap="square" lIns="0" tIns="36000" rIns="0" bIns="36000">
            <a:spAutoFit/>
          </a:bodyPr>
          <a:lstStyle/>
          <a:p>
            <a:pPr marL="540385" algn="just">
              <a:lnSpc>
                <a:spcPct val="115000"/>
              </a:lnSpc>
              <a:tabLst>
                <a:tab pos="900430" algn="l"/>
              </a:tabLst>
            </a:pPr>
            <a:r>
              <a:rPr lang="es-PE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 deberán priorizar las acciones de acuerdo al Anexo N° 4, Adquisición de herramientas y repuestos para el mantenimiento de bicicletas de la intervención Rutas Solidarias, Los gastos efectuados para esta acción serán registrados en el sistema </a:t>
            </a:r>
            <a:r>
              <a:rPr lang="es-PE" sz="20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Wasichay</a:t>
            </a:r>
            <a:r>
              <a:rPr lang="es-PE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 el orden de prioridad 15.</a:t>
            </a:r>
            <a:endParaRPr lang="es-PE" sz="2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2928" y="2655891"/>
            <a:ext cx="11982857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0385" algn="just">
              <a:lnSpc>
                <a:spcPct val="115000"/>
              </a:lnSpc>
              <a:tabLst>
                <a:tab pos="900430" algn="l"/>
              </a:tabLst>
            </a:pPr>
            <a:r>
              <a:rPr lang="es-PE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Antes </a:t>
            </a:r>
            <a:r>
              <a:rPr lang="es-PE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gestionar la compra, se debe realizar la Jornada de Mantenimiento correspondiente, según las orientaciones elaboradas para esta actividad, las cuales  permitan diagnosticar las piezas a reemplazar.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057" y="3581401"/>
            <a:ext cx="8973143" cy="2935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8709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upo 21"/>
          <p:cNvGrpSpPr/>
          <p:nvPr/>
        </p:nvGrpSpPr>
        <p:grpSpPr>
          <a:xfrm>
            <a:off x="155575" y="212782"/>
            <a:ext cx="2990546" cy="6408738"/>
            <a:chOff x="82438" y="0"/>
            <a:chExt cx="2683243" cy="6051836"/>
          </a:xfrm>
        </p:grpSpPr>
        <p:pic>
          <p:nvPicPr>
            <p:cNvPr id="17" name="Imagen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438" y="0"/>
              <a:ext cx="2667000" cy="1714500"/>
            </a:xfrm>
            <a:prstGeom prst="rect">
              <a:avLst/>
            </a:prstGeom>
          </p:spPr>
        </p:pic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678"/>
            <a:stretch/>
          </p:blipFill>
          <p:spPr>
            <a:xfrm>
              <a:off x="89523" y="3252966"/>
              <a:ext cx="2676158" cy="1274063"/>
            </a:xfrm>
            <a:prstGeom prst="rect">
              <a:avLst/>
            </a:prstGeom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438" y="1726496"/>
              <a:ext cx="2683243" cy="1514475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438" y="4539025"/>
              <a:ext cx="2667000" cy="1512811"/>
            </a:xfrm>
            <a:prstGeom prst="rect">
              <a:avLst/>
            </a:prstGeom>
          </p:spPr>
        </p:pic>
      </p:grpSp>
      <p:pic>
        <p:nvPicPr>
          <p:cNvPr id="3" name="Imagen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8873" y="743458"/>
            <a:ext cx="2173574" cy="1659162"/>
          </a:xfrm>
          <a:prstGeom prst="rect">
            <a:avLst/>
          </a:prstGeom>
        </p:spPr>
      </p:pic>
      <p:sp>
        <p:nvSpPr>
          <p:cNvPr id="4" name="Llamada de flecha a la derecha 3"/>
          <p:cNvSpPr/>
          <p:nvPr/>
        </p:nvSpPr>
        <p:spPr>
          <a:xfrm>
            <a:off x="6835515" y="996610"/>
            <a:ext cx="2323475" cy="1259174"/>
          </a:xfrm>
          <a:prstGeom prst="right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Locales Educativos sin metas de atención.</a:t>
            </a:r>
            <a:endParaRPr lang="es-E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Llamada de flecha a la derecha 4"/>
          <p:cNvSpPr/>
          <p:nvPr/>
        </p:nvSpPr>
        <p:spPr>
          <a:xfrm flipH="1">
            <a:off x="2765682" y="569626"/>
            <a:ext cx="3889947" cy="1364105"/>
          </a:xfrm>
          <a:prstGeom prst="rightArrow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L.E.  Con </a:t>
            </a:r>
            <a:r>
              <a:rPr lang="es-PE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Intervenc</a:t>
            </a:r>
            <a:r>
              <a:rPr lang="es-P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Parcial: obra </a:t>
            </a:r>
            <a:r>
              <a:rPr lang="es-PE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nueva o </a:t>
            </a:r>
            <a:r>
              <a:rPr lang="es-PE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ampliac</a:t>
            </a:r>
            <a:r>
              <a:rPr lang="es-P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s-PE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 </a:t>
            </a:r>
            <a:r>
              <a:rPr lang="es-PE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intervenc</a:t>
            </a:r>
            <a:r>
              <a:rPr lang="es-P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.: ambientes </a:t>
            </a:r>
            <a:r>
              <a:rPr lang="es-PE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donde no esta incluido el proyecto</a:t>
            </a:r>
            <a:endParaRPr lang="es-E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Llamada de flecha a la derecha 5"/>
          <p:cNvSpPr/>
          <p:nvPr/>
        </p:nvSpPr>
        <p:spPr>
          <a:xfrm>
            <a:off x="6835513" y="3729346"/>
            <a:ext cx="2323475" cy="1259174"/>
          </a:xfrm>
          <a:prstGeom prst="right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Loc. </a:t>
            </a:r>
            <a:r>
              <a:rPr lang="es-PE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Educ</a:t>
            </a:r>
            <a:r>
              <a:rPr lang="es-P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c/</a:t>
            </a:r>
            <a:r>
              <a:rPr lang="es-PE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proyect</a:t>
            </a:r>
            <a:r>
              <a:rPr lang="es-P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a ejecutar en el 2018.</a:t>
            </a:r>
            <a:endParaRPr lang="es-E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Llamada de flecha a la derecha 6"/>
          <p:cNvSpPr/>
          <p:nvPr/>
        </p:nvSpPr>
        <p:spPr>
          <a:xfrm>
            <a:off x="6835514" y="2362978"/>
            <a:ext cx="2323475" cy="1259174"/>
          </a:xfrm>
          <a:prstGeom prst="rightArrow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Loc. </a:t>
            </a:r>
            <a:r>
              <a:rPr lang="es-PE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Educat</a:t>
            </a:r>
            <a:r>
              <a:rPr lang="es-P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de </a:t>
            </a:r>
            <a:r>
              <a:rPr lang="es-PE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construc</a:t>
            </a:r>
            <a:r>
              <a:rPr lang="es-P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nueva menor a 1 año</a:t>
            </a:r>
            <a:endParaRPr lang="es-E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8870" y="3981496"/>
            <a:ext cx="2153768" cy="1640967"/>
          </a:xfrm>
          <a:prstGeom prst="rect">
            <a:avLst/>
          </a:prstGeom>
        </p:spPr>
      </p:pic>
      <p:sp>
        <p:nvSpPr>
          <p:cNvPr id="14" name="Llamada de flecha a la derecha 13"/>
          <p:cNvSpPr/>
          <p:nvPr/>
        </p:nvSpPr>
        <p:spPr>
          <a:xfrm flipH="1">
            <a:off x="2765682" y="2162021"/>
            <a:ext cx="3889947" cy="1165252"/>
          </a:xfrm>
          <a:prstGeom prst="rightArrow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L.E. ocupa </a:t>
            </a:r>
            <a:r>
              <a:rPr lang="es-PE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un sector de otro local escolar con aulas prefabricadas por Gob. Regional o local.</a:t>
            </a:r>
            <a:endParaRPr lang="es-E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Llamada de flecha a la derecha 14"/>
          <p:cNvSpPr/>
          <p:nvPr/>
        </p:nvSpPr>
        <p:spPr>
          <a:xfrm flipH="1">
            <a:off x="2765681" y="3459734"/>
            <a:ext cx="3889947" cy="1370050"/>
          </a:xfrm>
          <a:prstGeom prst="rightArrow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L.E. con módulos y aulas prefabricadas instaladas por PRONIED </a:t>
            </a:r>
          </a:p>
        </p:txBody>
      </p:sp>
      <p:sp>
        <p:nvSpPr>
          <p:cNvPr id="16" name="Llamada de flecha a la derecha 15"/>
          <p:cNvSpPr/>
          <p:nvPr/>
        </p:nvSpPr>
        <p:spPr>
          <a:xfrm flipH="1">
            <a:off x="2765681" y="4988520"/>
            <a:ext cx="3889947" cy="1633000"/>
          </a:xfrm>
          <a:prstGeom prst="rightArrow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L.E.  Se encuentra en local prestado o alquilado solo puede hacer uso de los recursos para reparación y reposición de mobiliario.</a:t>
            </a:r>
            <a:endParaRPr lang="es-E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AutoShape 4" descr="Resultado de imagen para aulas mader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8870" y="2403348"/>
            <a:ext cx="2333650" cy="1613247"/>
          </a:xfrm>
          <a:prstGeom prst="rect">
            <a:avLst/>
          </a:prstGeom>
        </p:spPr>
      </p:pic>
      <p:sp>
        <p:nvSpPr>
          <p:cNvPr id="24" name="Terminador 23"/>
          <p:cNvSpPr/>
          <p:nvPr/>
        </p:nvSpPr>
        <p:spPr>
          <a:xfrm>
            <a:off x="82438" y="31041"/>
            <a:ext cx="5051685" cy="489305"/>
          </a:xfrm>
          <a:prstGeom prst="flowChartTerminator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ysClr val="windowText" lastClr="000000"/>
                </a:solidFill>
              </a:rPr>
              <a:t>UTILIZA LOS RECURSOS DE MANTENIMIENTO</a:t>
            </a:r>
            <a:endParaRPr lang="es-ES" b="1" dirty="0">
              <a:solidFill>
                <a:sysClr val="windowText" lastClr="000000"/>
              </a:solidFill>
            </a:endParaRPr>
          </a:p>
        </p:txBody>
      </p:sp>
      <p:sp>
        <p:nvSpPr>
          <p:cNvPr id="25" name="Terminador 24"/>
          <p:cNvSpPr/>
          <p:nvPr/>
        </p:nvSpPr>
        <p:spPr>
          <a:xfrm>
            <a:off x="6835513" y="5805020"/>
            <a:ext cx="5051685" cy="657062"/>
          </a:xfrm>
          <a:prstGeom prst="flowChartTerminator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ysClr val="windowText" lastClr="000000"/>
                </a:solidFill>
              </a:rPr>
              <a:t>NO UTILIZA LOS RECURSOS DE MANTENIMIENTO</a:t>
            </a:r>
            <a:endParaRPr lang="es-ES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30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/>
          </p:nvPr>
        </p:nvGraphicFramePr>
        <p:xfrm>
          <a:off x="368300" y="1182994"/>
          <a:ext cx="11320780" cy="46085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9980"/>
                <a:gridCol w="3810000"/>
                <a:gridCol w="6400800"/>
              </a:tblGrid>
              <a:tr h="636303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PE" sz="18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Orden Prioridad</a:t>
                      </a:r>
                      <a:endParaRPr lang="es-P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PE" sz="18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Herramientas y repuestos</a:t>
                      </a:r>
                      <a:br>
                        <a:rPr lang="es-PE" sz="18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</a:br>
                      <a:r>
                        <a:rPr lang="es-PE" sz="18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para el mantenimiento y reparación de bicicletas</a:t>
                      </a:r>
                      <a:endParaRPr lang="es-P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PE" sz="1800" b="1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Comprende</a:t>
                      </a:r>
                      <a:endParaRPr lang="es-P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687597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Equipo de mecánica para taller de mantenimiento y reparación de bicicletas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es-PE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Llaves Allen,</a:t>
                      </a:r>
                      <a:r>
                        <a:rPr lang="es-PE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PE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Lubricantes para bicicleta, </a:t>
                      </a:r>
                      <a:r>
                        <a:rPr lang="es-PE" sz="18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Tronchacadenas</a:t>
                      </a:r>
                      <a:r>
                        <a:rPr lang="es-PE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Desarmador, Llaves de boca, Alicates, Llaves de </a:t>
                      </a:r>
                      <a:r>
                        <a:rPr lang="es-PE" sz="18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niples</a:t>
                      </a:r>
                      <a:r>
                        <a:rPr lang="es-PE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</a:t>
                      </a:r>
                      <a:r>
                        <a:rPr lang="es-PE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PE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Martillo, Extractor de catalina,</a:t>
                      </a:r>
                      <a:r>
                        <a:rPr lang="es-PE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PE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Extractores de eje </a:t>
                      </a:r>
                      <a:r>
                        <a:rPr lang="es-PE" sz="1800" kern="1200" dirty="0" err="1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central,Llave</a:t>
                      </a:r>
                      <a:r>
                        <a:rPr lang="es-PE" sz="180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francesa, Llaves de conos </a:t>
                      </a:r>
                      <a:endParaRPr lang="es-P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852755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Repuestos necesarios anualmente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s-PE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Cables de </a:t>
                      </a:r>
                      <a:r>
                        <a:rPr lang="es-PE" sz="18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freno, Funda </a:t>
                      </a:r>
                      <a:r>
                        <a:rPr lang="es-PE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de </a:t>
                      </a:r>
                      <a:r>
                        <a:rPr lang="es-PE" sz="18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freno, Par </a:t>
                      </a:r>
                      <a:r>
                        <a:rPr lang="es-PE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de tacos de </a:t>
                      </a:r>
                      <a:r>
                        <a:rPr lang="es-PE" sz="18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freno, Billas </a:t>
                      </a:r>
                      <a:r>
                        <a:rPr lang="es-PE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de tasa de </a:t>
                      </a:r>
                      <a:r>
                        <a:rPr lang="es-PE" sz="18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dirección, Cámara </a:t>
                      </a:r>
                      <a:r>
                        <a:rPr lang="es-PE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26" o </a:t>
                      </a:r>
                      <a:r>
                        <a:rPr lang="es-PE" sz="18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24“, Eje </a:t>
                      </a:r>
                      <a:r>
                        <a:rPr lang="es-PE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central </a:t>
                      </a:r>
                      <a:r>
                        <a:rPr lang="es-PE" sz="18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sellado, Eje </a:t>
                      </a:r>
                      <a:r>
                        <a:rPr lang="es-PE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central de </a:t>
                      </a:r>
                      <a:r>
                        <a:rPr lang="es-PE" sz="18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tasas, Sistema </a:t>
                      </a:r>
                      <a:r>
                        <a:rPr lang="es-PE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de </a:t>
                      </a:r>
                      <a:r>
                        <a:rPr lang="es-PE" sz="18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frenos, Gruesa </a:t>
                      </a:r>
                      <a:r>
                        <a:rPr lang="es-PE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de rayos</a:t>
                      </a:r>
                    </a:p>
                  </a:txBody>
                  <a:tcPr marL="44450" marR="44450" marT="0" marB="0" anchor="ctr"/>
                </a:tc>
              </a:tr>
              <a:tr h="579223"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PE" sz="180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es-PE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Repuestos necesarios según diagnóstico</a:t>
                      </a: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s-PE" sz="18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Cadena,</a:t>
                      </a:r>
                      <a:r>
                        <a:rPr lang="es-PE" sz="1800" baseline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PE" sz="18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Tasas </a:t>
                      </a:r>
                      <a:r>
                        <a:rPr lang="es-PE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de </a:t>
                      </a:r>
                      <a:r>
                        <a:rPr lang="es-PE" sz="18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dirección, Rueda trasera, Rueda delantera, Eje </a:t>
                      </a:r>
                      <a:r>
                        <a:rPr lang="es-PE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de rueda </a:t>
                      </a:r>
                      <a:r>
                        <a:rPr lang="es-PE" sz="18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delantera, Eje </a:t>
                      </a:r>
                      <a:r>
                        <a:rPr lang="es-PE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de rueda </a:t>
                      </a:r>
                      <a:r>
                        <a:rPr lang="es-PE" sz="18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trasera, Masa delantera,</a:t>
                      </a:r>
                      <a:r>
                        <a:rPr lang="es-PE" sz="1800" baseline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PE" sz="18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Masa trasera, Aro </a:t>
                      </a:r>
                      <a:r>
                        <a:rPr lang="es-PE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de </a:t>
                      </a:r>
                      <a:r>
                        <a:rPr lang="es-PE" sz="18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aluminio, Llantas </a:t>
                      </a:r>
                      <a:r>
                        <a:rPr lang="es-PE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26" o </a:t>
                      </a:r>
                      <a:r>
                        <a:rPr lang="es-PE" sz="18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24“, Potencia </a:t>
                      </a:r>
                      <a:r>
                        <a:rPr lang="es-PE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forma de </a:t>
                      </a:r>
                      <a:r>
                        <a:rPr lang="es-PE" sz="18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codo, Adaptador </a:t>
                      </a:r>
                      <a:r>
                        <a:rPr lang="es-PE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de </a:t>
                      </a:r>
                      <a:r>
                        <a:rPr lang="es-PE" sz="18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potencia, Potencia,</a:t>
                      </a:r>
                      <a:r>
                        <a:rPr lang="es-PE" sz="1800" baseline="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PE" sz="18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Timón, Mangos, Ajuste </a:t>
                      </a:r>
                      <a:r>
                        <a:rPr lang="es-PE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de </a:t>
                      </a:r>
                      <a:r>
                        <a:rPr lang="es-PE" sz="18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asiento, Poste </a:t>
                      </a:r>
                      <a:r>
                        <a:rPr lang="es-PE" sz="1800" dirty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de </a:t>
                      </a:r>
                      <a:r>
                        <a:rPr lang="es-PE" sz="1800" dirty="0" smtClean="0"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asiento, Asiento, Pedales, Catalina</a:t>
                      </a:r>
                      <a:endParaRPr lang="es-PE" sz="18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368300" y="771331"/>
            <a:ext cx="7413674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s-PE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PRIORIZACIÓN DE HERRAMIENTAS Y/O REPUESTOS RUTAS </a:t>
            </a:r>
            <a:r>
              <a:rPr lang="es-PE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SOLIDARIAS</a:t>
            </a:r>
            <a:endParaRPr lang="es-PE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utoShape 2" descr="Resultado de imagen para SSHH COLEGI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917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"/>
          <p:cNvSpPr txBox="1">
            <a:spLocks/>
          </p:cNvSpPr>
          <p:nvPr/>
        </p:nvSpPr>
        <p:spPr>
          <a:xfrm>
            <a:off x="170689" y="42668"/>
            <a:ext cx="7025242" cy="48116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MX" sz="2800" b="1" dirty="0" smtClean="0">
                <a:solidFill>
                  <a:srgbClr val="C00000"/>
                </a:solidFill>
                <a:cs typeface="Aharoni" panose="02010803020104030203" pitchFamily="2" charset="-79"/>
              </a:rPr>
              <a:t>Ejecución del Mantenimiento </a:t>
            </a:r>
            <a:r>
              <a:rPr lang="es-PE" sz="2800" b="1" dirty="0">
                <a:solidFill>
                  <a:srgbClr val="C00000"/>
                </a:solidFill>
                <a:cs typeface="Aharoni" panose="02010803020104030203" pitchFamily="2" charset="-79"/>
              </a:rPr>
              <a:t>para bicicletas de la intervención Rutas Solidarias</a:t>
            </a:r>
          </a:p>
          <a:p>
            <a:pPr algn="l"/>
            <a:endParaRPr lang="es-PE" sz="2000" b="1" dirty="0">
              <a:solidFill>
                <a:srgbClr val="C000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00392" y="1167416"/>
            <a:ext cx="11548269" cy="3258191"/>
          </a:xfrm>
          <a:prstGeom prst="rect">
            <a:avLst/>
          </a:prstGeom>
        </p:spPr>
        <p:txBody>
          <a:bodyPr wrap="square" lIns="0" tIns="36000" rIns="0" bIns="36000">
            <a:spAutoFit/>
          </a:bodyPr>
          <a:lstStyle/>
          <a:p>
            <a:pPr marL="883285" indent="-342900" algn="just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900430" algn="l"/>
              </a:tabLst>
            </a:pPr>
            <a:r>
              <a:rPr lang="es-PE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caso de bicicletas no habidas: Se deberán priorizar las acciones de mantenimiento de bicicletas existentes, con prioridad las que se encuentran en mal estado. </a:t>
            </a:r>
          </a:p>
          <a:p>
            <a:pPr marL="883285" indent="-342900" algn="just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900430" algn="l"/>
              </a:tabLst>
            </a:pPr>
            <a:r>
              <a:rPr lang="es-PE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caso de </a:t>
            </a:r>
            <a:r>
              <a:rPr lang="es-PE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contar Bicicletas inservibles, se deberán </a:t>
            </a:r>
            <a:r>
              <a:rPr lang="es-PE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priorizar las acciones de mantenimiento de bicicletas </a:t>
            </a:r>
            <a:r>
              <a:rPr lang="es-PE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existentes que puedan ser reparadas y deberá informar sobre aquellas inservibles.</a:t>
            </a:r>
          </a:p>
          <a:p>
            <a:pPr marL="883285" indent="-342900" algn="just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900430" algn="l"/>
              </a:tabLst>
            </a:pPr>
            <a:r>
              <a:rPr lang="es-PE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caso de movilizar bicicletas a otra IE, se deberán dejar todas las bicicletas operativas. </a:t>
            </a:r>
            <a:endParaRPr lang="es-PE" sz="2000" dirty="0" smtClean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83285" indent="-342900" algn="just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900430" algn="l"/>
              </a:tabLst>
            </a:pPr>
            <a:r>
              <a:rPr lang="es-PE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monto asignado podrá ser utilizado también para la mano de obra por la reparación de las bicicletas.</a:t>
            </a:r>
            <a:endParaRPr lang="es-PE" sz="2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385" algn="just">
              <a:lnSpc>
                <a:spcPct val="115000"/>
              </a:lnSpc>
              <a:tabLst>
                <a:tab pos="900430" algn="l"/>
              </a:tabLst>
            </a:pPr>
            <a:endParaRPr lang="es-PE" sz="2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146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81971" y="157312"/>
            <a:ext cx="6096000" cy="7294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727065" algn="l"/>
              </a:tabLst>
            </a:pPr>
            <a:r>
              <a:rPr lang="es-ES" u="sng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RENDICIÓN DE CUENTAS Y CIERRE DE LA EJECUCIÓN DEL PROGRAMA DE MANTENIMIENTO</a:t>
            </a:r>
            <a:endParaRPr lang="es-ES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ágrima 6"/>
          <p:cNvSpPr/>
          <p:nvPr/>
        </p:nvSpPr>
        <p:spPr>
          <a:xfrm>
            <a:off x="559558" y="1337481"/>
            <a:ext cx="1555846" cy="955343"/>
          </a:xfrm>
          <a:prstGeom prst="teardro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/>
              <a:t>31 octubre 2018</a:t>
            </a:r>
          </a:p>
        </p:txBody>
      </p:sp>
      <p:sp>
        <p:nvSpPr>
          <p:cNvPr id="8" name="Nube 7"/>
          <p:cNvSpPr/>
          <p:nvPr/>
        </p:nvSpPr>
        <p:spPr>
          <a:xfrm>
            <a:off x="2552131" y="1160059"/>
            <a:ext cx="2879678" cy="1310185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 smtClean="0">
              <a:solidFill>
                <a:schemeClr val="tx1"/>
              </a:solidFill>
            </a:endParaRPr>
          </a:p>
          <a:p>
            <a:pPr algn="ctr"/>
            <a:r>
              <a:rPr lang="es-PE" dirty="0" smtClean="0">
                <a:solidFill>
                  <a:schemeClr val="tx1"/>
                </a:solidFill>
              </a:rPr>
              <a:t>Cierre </a:t>
            </a:r>
            <a:r>
              <a:rPr lang="es-PE" dirty="0">
                <a:solidFill>
                  <a:schemeClr val="tx1"/>
                </a:solidFill>
              </a:rPr>
              <a:t>del </a:t>
            </a:r>
            <a:r>
              <a:rPr lang="es-PE" dirty="0" smtClean="0">
                <a:solidFill>
                  <a:schemeClr val="tx1"/>
                </a:solidFill>
              </a:rPr>
              <a:t>programa y cuentas de ahorro</a:t>
            </a:r>
            <a:endParaRPr lang="es-ES" dirty="0">
              <a:solidFill>
                <a:schemeClr val="tx1"/>
              </a:solidFill>
            </a:endParaRPr>
          </a:p>
          <a:p>
            <a:pPr algn="ctr"/>
            <a:endParaRPr lang="es-ES" dirty="0"/>
          </a:p>
        </p:txBody>
      </p:sp>
      <p:sp>
        <p:nvSpPr>
          <p:cNvPr id="9" name="Flecha izquierda y derecha 8"/>
          <p:cNvSpPr/>
          <p:nvPr/>
        </p:nvSpPr>
        <p:spPr>
          <a:xfrm>
            <a:off x="1958455" y="1651377"/>
            <a:ext cx="750626" cy="327548"/>
          </a:xfrm>
          <a:prstGeom prst="left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C00000"/>
                </a:solidFill>
              </a:ln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68" y="2743560"/>
            <a:ext cx="1952625" cy="2343150"/>
          </a:xfrm>
          <a:prstGeom prst="rect">
            <a:avLst/>
          </a:prstGeom>
        </p:spPr>
      </p:pic>
      <p:sp>
        <p:nvSpPr>
          <p:cNvPr id="11" name="Hexágono 10"/>
          <p:cNvSpPr/>
          <p:nvPr/>
        </p:nvSpPr>
        <p:spPr>
          <a:xfrm>
            <a:off x="1832211" y="3023159"/>
            <a:ext cx="1893628" cy="1783952"/>
          </a:xfrm>
          <a:prstGeom prst="hexagon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/>
              <a:t>Registrar declaración de gastos al sistema WASICHAY</a:t>
            </a:r>
            <a:endParaRPr lang="es-ES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583230" y="2791507"/>
            <a:ext cx="1323834" cy="1795476"/>
          </a:xfrm>
          <a:prstGeom prst="rect">
            <a:avLst/>
          </a:prstGeom>
        </p:spPr>
      </p:pic>
      <p:sp>
        <p:nvSpPr>
          <p:cNvPr id="13" name="Flecha derecha 12"/>
          <p:cNvSpPr/>
          <p:nvPr/>
        </p:nvSpPr>
        <p:spPr>
          <a:xfrm>
            <a:off x="3784836" y="3677806"/>
            <a:ext cx="798394" cy="474657"/>
          </a:xfrm>
          <a:prstGeom prst="right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/>
          <p:cNvSpPr/>
          <p:nvPr/>
        </p:nvSpPr>
        <p:spPr>
          <a:xfrm>
            <a:off x="5995276" y="3319913"/>
            <a:ext cx="1304722" cy="7386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EXPEDIENTE EN FISICO</a:t>
            </a:r>
          </a:p>
          <a:p>
            <a:pPr algn="ctr"/>
            <a:r>
              <a:rPr lang="es-ES" sz="1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DRE O UGEL</a:t>
            </a:r>
            <a:endParaRPr lang="es-ES" sz="1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Flecha derecha 14"/>
          <p:cNvSpPr/>
          <p:nvPr/>
        </p:nvSpPr>
        <p:spPr>
          <a:xfrm>
            <a:off x="7299998" y="3440477"/>
            <a:ext cx="798394" cy="474657"/>
          </a:xfrm>
          <a:prstGeom prst="right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4139" y="2884303"/>
            <a:ext cx="2051713" cy="1587006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10255852" y="3104469"/>
            <a:ext cx="1542586" cy="11695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DEVOLVER EL SALDO NO UTILIZADO ANTES DEL CIERRE DEL PROGRAMA</a:t>
            </a:r>
            <a:endParaRPr lang="es-ES" sz="1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Nube 17"/>
          <p:cNvSpPr/>
          <p:nvPr/>
        </p:nvSpPr>
        <p:spPr>
          <a:xfrm>
            <a:off x="8354704" y="996284"/>
            <a:ext cx="3443734" cy="1310185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 smtClean="0">
              <a:solidFill>
                <a:schemeClr val="tx1"/>
              </a:solidFill>
            </a:endParaRPr>
          </a:p>
          <a:p>
            <a:pPr algn="ctr"/>
            <a:r>
              <a:rPr lang="es-PE" dirty="0" smtClean="0">
                <a:solidFill>
                  <a:schemeClr val="tx1"/>
                </a:solidFill>
              </a:rPr>
              <a:t>El responsable debe informar a la comunidad educativa de gastos realizados </a:t>
            </a:r>
            <a:endParaRPr lang="es-ES" dirty="0">
              <a:solidFill>
                <a:schemeClr val="tx1"/>
              </a:solidFill>
            </a:endParaRPr>
          </a:p>
          <a:p>
            <a:pPr algn="ctr"/>
            <a:endParaRPr lang="es-ES" dirty="0"/>
          </a:p>
        </p:txBody>
      </p:sp>
      <p:sp>
        <p:nvSpPr>
          <p:cNvPr id="19" name="Nube 18"/>
          <p:cNvSpPr/>
          <p:nvPr/>
        </p:nvSpPr>
        <p:spPr>
          <a:xfrm>
            <a:off x="8204139" y="4897316"/>
            <a:ext cx="3696709" cy="1310185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>
                <a:solidFill>
                  <a:schemeClr val="tx1"/>
                </a:solidFill>
              </a:rPr>
              <a:t>El cargo de la D.G. deberá mantenerse en el  local escolar para las visitas de monitoreo</a:t>
            </a:r>
          </a:p>
        </p:txBody>
      </p:sp>
      <p:sp>
        <p:nvSpPr>
          <p:cNvPr id="20" name="Lágrima 19"/>
          <p:cNvSpPr/>
          <p:nvPr/>
        </p:nvSpPr>
        <p:spPr>
          <a:xfrm>
            <a:off x="320474" y="5451429"/>
            <a:ext cx="1730963" cy="955343"/>
          </a:xfrm>
          <a:prstGeom prst="teardro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dirty="0" smtClean="0"/>
              <a:t>02 noviembre 2018</a:t>
            </a:r>
          </a:p>
        </p:txBody>
      </p:sp>
      <p:sp>
        <p:nvSpPr>
          <p:cNvPr id="21" name="Nube 20"/>
          <p:cNvSpPr/>
          <p:nvPr/>
        </p:nvSpPr>
        <p:spPr>
          <a:xfrm>
            <a:off x="2265279" y="5193523"/>
            <a:ext cx="6161057" cy="1310185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 smtClean="0">
              <a:solidFill>
                <a:schemeClr val="tx1"/>
              </a:solidFill>
            </a:endParaRPr>
          </a:p>
          <a:p>
            <a:pPr algn="ctr"/>
            <a:r>
              <a:rPr lang="es-PE" dirty="0" smtClean="0">
                <a:solidFill>
                  <a:schemeClr val="tx1"/>
                </a:solidFill>
              </a:rPr>
              <a:t>Todo saldo no ejecutado con intereses deben depositarse a la </a:t>
            </a:r>
            <a:r>
              <a:rPr lang="es-PE" dirty="0" err="1" smtClean="0">
                <a:solidFill>
                  <a:schemeClr val="tx1"/>
                </a:solidFill>
              </a:rPr>
              <a:t>cta</a:t>
            </a:r>
            <a:r>
              <a:rPr lang="es-PE" dirty="0" smtClean="0">
                <a:solidFill>
                  <a:schemeClr val="tx1"/>
                </a:solidFill>
              </a:rPr>
              <a:t> corriente Nº 0000-860867 – M. EDUCACION PRONIED.</a:t>
            </a:r>
          </a:p>
          <a:p>
            <a:pPr algn="ctr"/>
            <a:r>
              <a:rPr lang="es-PE" dirty="0" smtClean="0">
                <a:solidFill>
                  <a:schemeClr val="tx1"/>
                </a:solidFill>
              </a:rPr>
              <a:t>INGRESAR LOS DATOS AL SISTEMA WASICHAY</a:t>
            </a:r>
            <a:endParaRPr lang="es-ES" dirty="0">
              <a:solidFill>
                <a:schemeClr val="tx1"/>
              </a:solidFill>
            </a:endParaRPr>
          </a:p>
          <a:p>
            <a:pPr algn="ctr"/>
            <a:endParaRPr lang="es-ES" dirty="0"/>
          </a:p>
        </p:txBody>
      </p:sp>
      <p:sp>
        <p:nvSpPr>
          <p:cNvPr id="22" name="Flecha izquierda y derecha 21"/>
          <p:cNvSpPr/>
          <p:nvPr/>
        </p:nvSpPr>
        <p:spPr>
          <a:xfrm>
            <a:off x="1785364" y="5765325"/>
            <a:ext cx="750626" cy="327548"/>
          </a:xfrm>
          <a:prstGeom prst="left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n>
                <a:solidFill>
                  <a:srgbClr val="C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9315686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129887" y="857847"/>
            <a:ext cx="6096000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hangingPunct="0"/>
            <a:r>
              <a:rPr lang="es-ES" sz="1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ANEXO </a:t>
            </a:r>
            <a:r>
              <a:rPr lang="es-ES" sz="1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N°10</a:t>
            </a:r>
            <a:endParaRPr lang="es-ES" sz="1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 hangingPunct="0"/>
            <a:r>
              <a:rPr lang="es-ES" sz="1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FORMATO PARA PRESENTACIÓN DE VOUCHER DE DEVOLUCIONES EN LA CUENTA DE PRONIED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390668" y="1844509"/>
            <a:ext cx="6242144" cy="412432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2200" b="1" kern="1200" dirty="0">
                <a:solidFill>
                  <a:srgbClr val="833C0B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REGISTRO DE VOUCHERS DE DEVOLUCIONES A LA CUENTA PRONIED (0000860867)</a:t>
            </a:r>
            <a:endParaRPr lang="es-ES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s-ES" sz="2200" b="1" kern="1200" dirty="0">
                <a:solidFill>
                  <a:srgbClr val="833C0B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I.E.: __________________________________</a:t>
            </a:r>
            <a:endParaRPr lang="es-ES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s-ES" sz="2200" b="1" kern="1200" dirty="0">
                <a:solidFill>
                  <a:srgbClr val="833C0B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Código de Local: ________________________                                                                                                                                 </a:t>
            </a:r>
            <a:endParaRPr lang="es-ES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s-ES" sz="2200" b="1" kern="1200" dirty="0">
                <a:solidFill>
                  <a:srgbClr val="833C0B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Período del mantenimiento:_______________</a:t>
            </a:r>
            <a:endParaRPr lang="es-ES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s-ES" sz="2200" b="1" kern="1200" dirty="0">
                <a:solidFill>
                  <a:srgbClr val="833C0B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Nombre del Docente:____________________</a:t>
            </a:r>
            <a:endParaRPr lang="es-ES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s-ES" sz="2200" b="1" kern="1200" dirty="0">
                <a:solidFill>
                  <a:srgbClr val="833C0B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DNI del docente:________________________</a:t>
            </a:r>
            <a:endParaRPr lang="es-ES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s-ES" sz="2200" b="1" kern="1200" dirty="0">
                <a:solidFill>
                  <a:srgbClr val="833C0B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DRE/UGEL: _____________________________</a:t>
            </a:r>
            <a:endParaRPr lang="es-ES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s-ES" sz="2200" b="1" kern="1200" dirty="0">
                <a:solidFill>
                  <a:srgbClr val="833C0B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Región:________________________________ </a:t>
            </a:r>
            <a:endParaRPr lang="es-ES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228600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es-ES" sz="2200" b="1" kern="1200" dirty="0">
                <a:solidFill>
                  <a:srgbClr val="833C0B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Motivo de la devolución: _________________</a:t>
            </a:r>
            <a:endParaRPr lang="es-ES" sz="1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6741998" y="1844509"/>
            <a:ext cx="5131103" cy="4191814"/>
          </a:xfrm>
          <a:prstGeom prst="roundRect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"/>
          </a:p>
        </p:txBody>
      </p:sp>
      <p:sp>
        <p:nvSpPr>
          <p:cNvPr id="7" name="Rectángulo redondeado 6"/>
          <p:cNvSpPr/>
          <p:nvPr/>
        </p:nvSpPr>
        <p:spPr>
          <a:xfrm>
            <a:off x="7942144" y="2140156"/>
            <a:ext cx="2703514" cy="3533029"/>
          </a:xfrm>
          <a:prstGeom prst="roundRect">
            <a:avLst/>
          </a:prstGeom>
          <a:ln>
            <a:prstDash val="dash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ES" sz="11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AQUÍ PEGAR VOUCHER</a:t>
            </a:r>
          </a:p>
        </p:txBody>
      </p:sp>
    </p:spTree>
    <p:extLst>
      <p:ext uri="{BB962C8B-B14F-4D97-AF65-F5344CB8AC3E}">
        <p14:creationId xmlns:p14="http://schemas.microsoft.com/office/powerpoint/2010/main" val="2362043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146" cy="686185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885839" y="3705249"/>
            <a:ext cx="6171729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4800" b="1" dirty="0" smtClean="0">
                <a:solidFill>
                  <a:srgbClr val="CC0000"/>
                </a:solidFill>
              </a:rPr>
              <a:t>GRACIAS</a:t>
            </a:r>
            <a:endParaRPr lang="es-E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CC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675" y="2297663"/>
            <a:ext cx="7299796" cy="113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9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P105098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324" y="5430476"/>
            <a:ext cx="1915686" cy="122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034" y="1411646"/>
            <a:ext cx="2714625" cy="168592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009"/>
          <a:stretch/>
        </p:blipFill>
        <p:spPr>
          <a:xfrm>
            <a:off x="9469818" y="4781386"/>
            <a:ext cx="2221158" cy="16002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9942" y="1273969"/>
            <a:ext cx="2847474" cy="189543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178844" y="755042"/>
            <a:ext cx="47735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992938"/>
            <a:r>
              <a:rPr lang="es-PE" sz="3200" b="1" dirty="0" smtClean="0">
                <a:solidFill>
                  <a:srgbClr val="D0050D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Actividades NO permitidas</a:t>
            </a:r>
            <a:endParaRPr lang="es-PE" sz="3200" b="1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exágono 10"/>
          <p:cNvSpPr/>
          <p:nvPr/>
        </p:nvSpPr>
        <p:spPr>
          <a:xfrm>
            <a:off x="277324" y="1273969"/>
            <a:ext cx="3173528" cy="2225561"/>
          </a:xfrm>
          <a:prstGeom prst="hex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1600" b="1" dirty="0" smtClean="0"/>
              <a:t>Construcción de: ambientes nuevos, losas aligeradas o de concreto armado, escaleras, cercos perimétricos, losas integrales en todo el patio, y ampliación de ambientes.</a:t>
            </a:r>
            <a:endParaRPr lang="es-ES" sz="1600" b="1" dirty="0"/>
          </a:p>
        </p:txBody>
      </p:sp>
      <p:sp>
        <p:nvSpPr>
          <p:cNvPr id="13" name="Hexágono 12"/>
          <p:cNvSpPr/>
          <p:nvPr/>
        </p:nvSpPr>
        <p:spPr>
          <a:xfrm>
            <a:off x="1206831" y="3546543"/>
            <a:ext cx="3173528" cy="2135424"/>
          </a:xfrm>
          <a:prstGeom prst="hexagon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1600" b="1" dirty="0" smtClean="0"/>
              <a:t>Instalación de estructura o coberturas nuevas en patio en las que no haya existido protección.</a:t>
            </a:r>
            <a:endParaRPr lang="es-ES" sz="1600" b="1" dirty="0"/>
          </a:p>
        </p:txBody>
      </p:sp>
      <p:sp>
        <p:nvSpPr>
          <p:cNvPr id="16" name="Hexágono 15"/>
          <p:cNvSpPr/>
          <p:nvPr/>
        </p:nvSpPr>
        <p:spPr>
          <a:xfrm>
            <a:off x="8951694" y="1419105"/>
            <a:ext cx="2813830" cy="2007251"/>
          </a:xfrm>
          <a:prstGeom prst="hexagon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1600" b="1" dirty="0" smtClean="0"/>
              <a:t>Utilizar fondo de APAFA como adelanto para ejecutar trabajos de mantenimiento. </a:t>
            </a:r>
            <a:endParaRPr lang="es-ES" b="1" dirty="0"/>
          </a:p>
        </p:txBody>
      </p:sp>
      <p:sp>
        <p:nvSpPr>
          <p:cNvPr id="17" name="Hexágono 16"/>
          <p:cNvSpPr/>
          <p:nvPr/>
        </p:nvSpPr>
        <p:spPr>
          <a:xfrm>
            <a:off x="6700470" y="3168348"/>
            <a:ext cx="2869791" cy="2184921"/>
          </a:xfrm>
          <a:prstGeom prst="hexagon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1600" b="1" dirty="0" smtClean="0"/>
              <a:t>No utilizar ni retirar los intereses generados por el dinero otorgados. Ni utilizar la cuenta para depósitos personales.</a:t>
            </a:r>
            <a:endParaRPr lang="es-ES" sz="16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2655" y="4509924"/>
            <a:ext cx="2143125" cy="2143125"/>
          </a:xfrm>
          <a:prstGeom prst="rect">
            <a:avLst/>
          </a:prstGeom>
        </p:spPr>
      </p:pic>
      <p:sp>
        <p:nvSpPr>
          <p:cNvPr id="9" name="AutoShape 6" descr="Resultado de imagen para so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1357" y="1273969"/>
            <a:ext cx="2380815" cy="1783313"/>
          </a:xfrm>
          <a:prstGeom prst="rect">
            <a:avLst/>
          </a:prstGeom>
        </p:spPr>
      </p:pic>
      <p:sp>
        <p:nvSpPr>
          <p:cNvPr id="35" name="Hexágono 34"/>
          <p:cNvSpPr/>
          <p:nvPr/>
        </p:nvSpPr>
        <p:spPr>
          <a:xfrm>
            <a:off x="4121077" y="2766244"/>
            <a:ext cx="2698265" cy="1599421"/>
          </a:xfrm>
          <a:prstGeom prst="hexagon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sz="1600" b="1" dirty="0" smtClean="0"/>
              <a:t>No compra de herramientas, equipos, bienes e insumos distintos a la norma técnica</a:t>
            </a:r>
            <a:endParaRPr lang="es-ES" sz="1600" b="1" dirty="0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5575" y="445966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6504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86004" y="198879"/>
            <a:ext cx="695604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992938"/>
            <a:r>
              <a:rPr lang="es-PE" b="1" dirty="0">
                <a:solidFill>
                  <a:srgbClr val="D0050D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PRIORIZACION DE  ESPACIOS EDUCATIVOS A INTERVENIR</a:t>
            </a:r>
            <a:endParaRPr lang="es-ES" b="1" dirty="0">
              <a:solidFill>
                <a:srgbClr val="D0050D"/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4557" y="568211"/>
            <a:ext cx="2619375" cy="1743075"/>
          </a:xfrm>
          <a:prstGeom prst="rect">
            <a:avLst/>
          </a:prstGeom>
        </p:spPr>
      </p:pic>
      <p:sp>
        <p:nvSpPr>
          <p:cNvPr id="7" name="AutoShape 2" descr="Resultado de imagen para SSHH COLEGIO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596"/>
          <a:stretch/>
        </p:blipFill>
        <p:spPr>
          <a:xfrm>
            <a:off x="9464557" y="5056172"/>
            <a:ext cx="2619375" cy="150421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48"/>
          <a:stretch/>
        </p:blipFill>
        <p:spPr>
          <a:xfrm>
            <a:off x="9464557" y="4002707"/>
            <a:ext cx="2619375" cy="141922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1590" y="3122047"/>
            <a:ext cx="2612341" cy="98473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157"/>
          <a:stretch/>
        </p:blipFill>
        <p:spPr>
          <a:xfrm>
            <a:off x="9471590" y="1868960"/>
            <a:ext cx="2619375" cy="1391712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86004" y="5431046"/>
            <a:ext cx="85369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dirty="0"/>
              <a:t>Es importante respetar este orden porque es la única manera de conservar y preservar el adecuado uso de la infraestructura física de las aulas para el desarrollo normal de las actividades escolares. </a:t>
            </a:r>
            <a:endParaRPr lang="es-ES" dirty="0"/>
          </a:p>
        </p:txBody>
      </p:sp>
      <p:graphicFrame>
        <p:nvGraphicFramePr>
          <p:cNvPr id="13" name="Tab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081158"/>
              </p:ext>
            </p:extLst>
          </p:nvPr>
        </p:nvGraphicFramePr>
        <p:xfrm>
          <a:off x="368300" y="1070223"/>
          <a:ext cx="8454685" cy="41861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2365"/>
                <a:gridCol w="2491868"/>
                <a:gridCol w="4640452"/>
              </a:tblGrid>
              <a:tr h="6363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Orden de Prioridad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Tipos de Espacios Educativos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Comprende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05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1ra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Aulas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Aulas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8527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6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2da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Servicios Higiénicos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Letrinas, biodigestores, núcleo </a:t>
                      </a:r>
                      <a:r>
                        <a:rPr lang="es-ES" sz="1600" dirty="0" err="1">
                          <a:effectLst/>
                        </a:rPr>
                        <a:t>basón</a:t>
                      </a:r>
                      <a:r>
                        <a:rPr lang="es-ES" sz="1600" dirty="0">
                          <a:effectLst/>
                        </a:rPr>
                        <a:t>, inodoros, tanque elevado, cisterna e instalaciones sanitarias (limpieza de cajas y tuberías de desagüe).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918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3ra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Cocinas y Comedores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Cocina, comedor, almacén de alimentos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363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4ta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Servicios Auxiliares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Biblioteca, sala de cómputo o aula de </a:t>
                      </a:r>
                      <a:r>
                        <a:rPr lang="es-ES" sz="1600" dirty="0" smtClean="0">
                          <a:effectLst/>
                        </a:rPr>
                        <a:t>innovación,</a:t>
                      </a:r>
                      <a:r>
                        <a:rPr lang="es-ES" sz="1600" baseline="0" dirty="0" smtClean="0">
                          <a:effectLst/>
                        </a:rPr>
                        <a:t> </a:t>
                      </a:r>
                      <a:r>
                        <a:rPr lang="es-ES" sz="1600" dirty="0" smtClean="0">
                          <a:effectLst/>
                        </a:rPr>
                        <a:t>laboratorios y </a:t>
                      </a:r>
                      <a:r>
                        <a:rPr lang="es-ES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residentado</a:t>
                      </a:r>
                      <a:r>
                        <a:rPr lang="es-E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(dormitorios de alumnos).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421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5ta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Espacios Exteriores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Patio, Losas </a:t>
                      </a:r>
                      <a:r>
                        <a:rPr lang="es-ES" sz="1600" dirty="0">
                          <a:effectLst/>
                        </a:rPr>
                        <a:t>deportivas, veredas y sardineles, rampas, </a:t>
                      </a:r>
                      <a:r>
                        <a:rPr lang="es-ES" sz="1600" dirty="0" smtClean="0">
                          <a:effectLst/>
                        </a:rPr>
                        <a:t>reparación de cercos perimétricos, </a:t>
                      </a:r>
                      <a:r>
                        <a:rPr lang="es-ES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jardines</a:t>
                      </a:r>
                      <a:r>
                        <a:rPr lang="es-ES" sz="1600" dirty="0" smtClean="0">
                          <a:effectLst/>
                        </a:rPr>
                        <a:t>. 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363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6ta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Espacios Administrativos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Dirección, sala de profesores, oficinas administrativas y auditorio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296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3835" y="647114"/>
            <a:ext cx="2644945" cy="1168644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 contourW="31750"/>
        </p:spPr>
      </p:pic>
      <p:sp>
        <p:nvSpPr>
          <p:cNvPr id="3" name="CuadroTexto 2"/>
          <p:cNvSpPr txBox="1"/>
          <p:nvPr/>
        </p:nvSpPr>
        <p:spPr>
          <a:xfrm>
            <a:off x="164593" y="185449"/>
            <a:ext cx="7050024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992938"/>
            <a:r>
              <a:rPr lang="es-PE" sz="2000" b="1" dirty="0">
                <a:solidFill>
                  <a:srgbClr val="D0050D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PRIORIZACION </a:t>
            </a:r>
            <a:r>
              <a:rPr lang="es-PE" sz="2000" b="1" dirty="0" smtClean="0">
                <a:solidFill>
                  <a:srgbClr val="D0050D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DE ACCIONES DE MANTENIMIENTO </a:t>
            </a:r>
            <a:endParaRPr lang="es-ES" sz="2000" b="1" dirty="0">
              <a:solidFill>
                <a:srgbClr val="D0050D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3833" y="1534598"/>
            <a:ext cx="2644945" cy="969645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 contourW="31750"/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3833" y="2504243"/>
            <a:ext cx="2644945" cy="858129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 contourW="31750"/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1979"/>
          <a:stretch/>
        </p:blipFill>
        <p:spPr>
          <a:xfrm>
            <a:off x="9279029" y="3381556"/>
            <a:ext cx="2659749" cy="1185643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 contourW="31750"/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36"/>
          <a:stretch/>
        </p:blipFill>
        <p:spPr>
          <a:xfrm>
            <a:off x="9300411" y="5290821"/>
            <a:ext cx="2653172" cy="1352550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 contourW="31750"/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601" y="4390145"/>
            <a:ext cx="2648982" cy="1146323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 contourW="31750"/>
        </p:spPr>
      </p:pic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1904297"/>
              </p:ext>
            </p:extLst>
          </p:nvPr>
        </p:nvGraphicFramePr>
        <p:xfrm>
          <a:off x="372473" y="1142289"/>
          <a:ext cx="8695326" cy="46400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6835"/>
                <a:gridCol w="2665648"/>
                <a:gridCol w="694016"/>
                <a:gridCol w="962157"/>
                <a:gridCol w="962157"/>
                <a:gridCol w="820199"/>
                <a:gridCol w="946384"/>
                <a:gridCol w="977930"/>
              </a:tblGrid>
              <a:tr h="5301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Orden </a:t>
                      </a:r>
                      <a:r>
                        <a:rPr lang="es-ES" sz="1400" dirty="0" err="1" smtClean="0">
                          <a:effectLst/>
                        </a:rPr>
                        <a:t>Priorid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Acciones de mantenimiento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Aulas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Servicios Higiénicos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Cocinas y Comedores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Servicios Auxiliares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Espacios Exteriores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Espacios </a:t>
                      </a:r>
                      <a:r>
                        <a:rPr lang="es-ES" sz="1200" dirty="0" err="1" smtClean="0">
                          <a:effectLst/>
                        </a:rPr>
                        <a:t>Administrat</a:t>
                      </a:r>
                      <a:r>
                        <a:rPr lang="es-ES" sz="1200" dirty="0" smtClean="0">
                          <a:effectLst/>
                        </a:rPr>
                        <a:t>.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</a:tr>
              <a:tr h="37297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1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</a:rPr>
                        <a:t>Reparación de techos</a:t>
                      </a:r>
                      <a:endParaRPr lang="es-PE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</a:tr>
              <a:tr h="42899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2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</a:rPr>
                        <a:t>Reparación de instalaciones sanitarias</a:t>
                      </a:r>
                      <a:endParaRPr lang="es-PE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 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</a:tr>
              <a:tr h="4197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3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</a:rPr>
                        <a:t>Reparación de instalaciones eléctricas </a:t>
                      </a:r>
                      <a:endParaRPr lang="es-PE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</a:tr>
              <a:tr h="3116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4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</a:rPr>
                        <a:t>Reparación de pisos</a:t>
                      </a:r>
                      <a:endParaRPr lang="es-PE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</a:tr>
              <a:tr h="2450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5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</a:rPr>
                        <a:t>Reparación de muros</a:t>
                      </a:r>
                      <a:endParaRPr lang="es-PE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</a:tr>
              <a:tr h="3018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6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</a:rPr>
                        <a:t>Reparación de puertas</a:t>
                      </a:r>
                      <a:endParaRPr lang="es-PE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</a:tr>
              <a:tr h="3855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7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</a:rPr>
                        <a:t>Reparación de ventanas</a:t>
                      </a:r>
                      <a:endParaRPr lang="es-PE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</a:rPr>
                        <a:t>X</a:t>
                      </a:r>
                      <a:endParaRPr lang="es-PE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 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</a:tr>
              <a:tr h="40489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8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</a:rPr>
                        <a:t>Reparación de mobiliario escolar y auxiliar</a:t>
                      </a:r>
                      <a:endParaRPr lang="es-PE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</a:rPr>
                        <a:t>X</a:t>
                      </a:r>
                      <a:endParaRPr lang="es-PE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</a:rPr>
                        <a:t> </a:t>
                      </a:r>
                      <a:endParaRPr lang="es-PE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</a:rPr>
                        <a:t>X</a:t>
                      </a:r>
                      <a:endParaRPr lang="es-PE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 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 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</a:tr>
              <a:tr h="3935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9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Reposición de mobiliario escolar y auxiliar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</a:rPr>
                        <a:t> </a:t>
                      </a:r>
                      <a:endParaRPr lang="es-PE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</a:rPr>
                        <a:t>X</a:t>
                      </a:r>
                      <a:endParaRPr lang="es-PE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</a:rPr>
                        <a:t>X</a:t>
                      </a:r>
                      <a:endParaRPr lang="es-PE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</a:rPr>
                        <a:t> </a:t>
                      </a:r>
                      <a:endParaRPr lang="es-PE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</a:rPr>
                        <a:t> </a:t>
                      </a:r>
                      <a:endParaRPr lang="es-PE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</a:tr>
              <a:tr h="25217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10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Pintura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</a:rPr>
                        <a:t>X</a:t>
                      </a:r>
                      <a:endParaRPr lang="es-PE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</a:rPr>
                        <a:t>X</a:t>
                      </a:r>
                      <a:endParaRPr lang="es-PE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</a:tr>
              <a:tr h="39353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effectLst/>
                        </a:rPr>
                        <a:t>11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Mantenimiento de áreas verdes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 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 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 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 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</a:rPr>
                        <a:t>X</a:t>
                      </a:r>
                      <a:endParaRPr lang="es-PE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</a:rPr>
                        <a:t> </a:t>
                      </a:r>
                      <a:endParaRPr lang="es-PE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930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3835" y="647114"/>
            <a:ext cx="2644945" cy="1168644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 contourW="31750"/>
        </p:spPr>
      </p:pic>
      <p:sp>
        <p:nvSpPr>
          <p:cNvPr id="3" name="CuadroTexto 2"/>
          <p:cNvSpPr txBox="1"/>
          <p:nvPr/>
        </p:nvSpPr>
        <p:spPr>
          <a:xfrm>
            <a:off x="372473" y="185449"/>
            <a:ext cx="6344529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6992938"/>
            <a:r>
              <a:rPr lang="es-PE" sz="2000" b="1" dirty="0">
                <a:solidFill>
                  <a:srgbClr val="D0050D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PRIORIZACION </a:t>
            </a:r>
            <a:r>
              <a:rPr lang="es-PE" sz="2000" b="1" dirty="0" smtClean="0">
                <a:solidFill>
                  <a:srgbClr val="D0050D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DE ACCIONES DE MANTENIMIENTO </a:t>
            </a:r>
            <a:endParaRPr lang="es-ES" sz="2000" b="1" dirty="0">
              <a:solidFill>
                <a:srgbClr val="D0050D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3833" y="1534598"/>
            <a:ext cx="2644945" cy="969645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 contourW="31750"/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3833" y="2504243"/>
            <a:ext cx="2644945" cy="858129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 contourW="31750"/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1979"/>
          <a:stretch/>
        </p:blipFill>
        <p:spPr>
          <a:xfrm>
            <a:off x="9279029" y="3381556"/>
            <a:ext cx="2659749" cy="1185643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 contourW="31750"/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36"/>
          <a:stretch/>
        </p:blipFill>
        <p:spPr>
          <a:xfrm>
            <a:off x="9300411" y="5290821"/>
            <a:ext cx="2653172" cy="1352550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 contourW="31750"/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4601" y="4390145"/>
            <a:ext cx="2648982" cy="1146323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 contourW="31750"/>
        </p:spPr>
      </p:pic>
      <p:graphicFrame>
        <p:nvGraphicFramePr>
          <p:cNvPr id="11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227494"/>
              </p:ext>
            </p:extLst>
          </p:nvPr>
        </p:nvGraphicFramePr>
        <p:xfrm>
          <a:off x="372473" y="913148"/>
          <a:ext cx="8756285" cy="47084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5763"/>
                <a:gridCol w="2879429"/>
                <a:gridCol w="685763"/>
                <a:gridCol w="959486"/>
                <a:gridCol w="959486"/>
                <a:gridCol w="823108"/>
                <a:gridCol w="822141"/>
                <a:gridCol w="941109"/>
              </a:tblGrid>
              <a:tr h="15720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Orden </a:t>
                      </a:r>
                      <a:r>
                        <a:rPr lang="es-ES" sz="1400" dirty="0" err="1" smtClean="0">
                          <a:effectLst/>
                        </a:rPr>
                        <a:t>Priorid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Acciones de mantenimiento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Aulas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Servicios Higiénicos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Cocinas y Comedores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Servicios Auxiliares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Espacios Exteriores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Espacios </a:t>
                      </a:r>
                      <a:r>
                        <a:rPr lang="es-ES" sz="1200" dirty="0" err="1" smtClean="0">
                          <a:effectLst/>
                        </a:rPr>
                        <a:t>Administrat</a:t>
                      </a:r>
                      <a:r>
                        <a:rPr lang="es-ES" sz="1200" dirty="0" smtClean="0">
                          <a:effectLst/>
                        </a:rPr>
                        <a:t>.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98" marR="64698" marT="0" marB="0" anchor="ctr"/>
                </a:tc>
              </a:tr>
              <a:tr h="221070">
                <a:tc>
                  <a:txBody>
                    <a:bodyPr/>
                    <a:lstStyle/>
                    <a:p>
                      <a:pPr marL="457200" algn="l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200" dirty="0" smtClean="0">
                          <a:effectLst/>
                          <a:latin typeface="+mn-lt"/>
                        </a:rPr>
                        <a:t>12</a:t>
                      </a:r>
                      <a:endParaRPr lang="es-PE" sz="12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</a:rPr>
                        <a:t>Mantenimiento de aulas y módulos prefabricados instalados por PRONIED.</a:t>
                      </a:r>
                      <a:endParaRPr lang="es-PE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</a:tr>
              <a:tr h="515831">
                <a:tc>
                  <a:txBody>
                    <a:bodyPr/>
                    <a:lstStyle/>
                    <a:p>
                      <a:pPr marL="457200" algn="l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200" dirty="0">
                          <a:effectLst/>
                          <a:latin typeface="+mn-lt"/>
                        </a:rPr>
                        <a:t>13</a:t>
                      </a:r>
                      <a:endParaRPr lang="es-PE" sz="12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</a:rPr>
                        <a:t>Adquisición de útiles escolares y de escritorio, materiales para uso pedagógico y equipamiento menor para nivel primaria o secundaria</a:t>
                      </a:r>
                      <a:endParaRPr lang="es-PE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</a:rPr>
                        <a:t>X</a:t>
                      </a:r>
                      <a:endParaRPr lang="es-PE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</a:rPr>
                        <a:t> </a:t>
                      </a:r>
                      <a:endParaRPr lang="es-PE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</a:rPr>
                        <a:t>X</a:t>
                      </a:r>
                      <a:endParaRPr lang="es-PE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</a:rPr>
                        <a:t>X</a:t>
                      </a:r>
                      <a:endParaRPr lang="es-PE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</a:rPr>
                        <a:t> </a:t>
                      </a:r>
                      <a:endParaRPr lang="es-PE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 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</a:tr>
              <a:tr h="294760">
                <a:tc>
                  <a:txBody>
                    <a:bodyPr/>
                    <a:lstStyle/>
                    <a:p>
                      <a:pPr marL="457200" algn="l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200" dirty="0">
                          <a:effectLst/>
                          <a:latin typeface="+mn-lt"/>
                        </a:rPr>
                        <a:t>14</a:t>
                      </a:r>
                      <a:endParaRPr lang="es-PE" sz="12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</a:rPr>
                        <a:t>Adquisición de equipamiento menor y mobiliario auxiliar para nivel inicial</a:t>
                      </a:r>
                      <a:endParaRPr lang="es-PE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 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>
                          <a:effectLst/>
                          <a:latin typeface="+mn-lt"/>
                        </a:rPr>
                        <a:t>X</a:t>
                      </a:r>
                      <a:endParaRPr lang="es-PE" sz="14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</a:rPr>
                        <a:t> </a:t>
                      </a:r>
                      <a:endParaRPr lang="es-PE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</a:rPr>
                        <a:t> </a:t>
                      </a:r>
                      <a:endParaRPr lang="es-PE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</a:tr>
              <a:tr h="294760">
                <a:tc>
                  <a:txBody>
                    <a:bodyPr/>
                    <a:lstStyle/>
                    <a:p>
                      <a:pPr marL="457200" algn="l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200" dirty="0">
                          <a:effectLst/>
                          <a:latin typeface="+mn-lt"/>
                        </a:rPr>
                        <a:t>15</a:t>
                      </a:r>
                      <a:endParaRPr lang="es-PE" sz="12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</a:rPr>
                        <a:t>Mantenimiento para bicicletas de la intervención Rutas Solidarias</a:t>
                      </a:r>
                      <a:endParaRPr lang="es-PE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 gridSpan="6">
                  <a:txBody>
                    <a:bodyPr/>
                    <a:lstStyle/>
                    <a:p>
                      <a:pPr marL="457200" algn="ctr">
                        <a:lnSpc>
                          <a:spcPct val="105000"/>
                        </a:lnSpc>
                        <a:spcAft>
                          <a:spcPts val="600"/>
                        </a:spcAft>
                      </a:pPr>
                      <a:r>
                        <a:rPr lang="es-PE" sz="1400" dirty="0">
                          <a:effectLst/>
                          <a:latin typeface="+mn-lt"/>
                        </a:rPr>
                        <a:t>Para todos los locales educativos beneficiarios con bicicletas de la  intervención Rutas Solidarias</a:t>
                      </a:r>
                      <a:endParaRPr lang="es-PE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35091" marR="35091" marT="0" marB="0" anchor="ctr"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289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5703</TotalTime>
  <Words>5009</Words>
  <Application>Microsoft Office PowerPoint</Application>
  <PresentationFormat>Panorámica</PresentationFormat>
  <Paragraphs>631</Paragraphs>
  <Slides>54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63" baseType="lpstr">
      <vt:lpstr>Aharoni</vt:lpstr>
      <vt:lpstr>Arabic Typesetting</vt:lpstr>
      <vt:lpstr>Arial</vt:lpstr>
      <vt:lpstr>Arial Narrow</vt:lpstr>
      <vt:lpstr>Calibri</vt:lpstr>
      <vt:lpstr>Symbol</vt:lpstr>
      <vt:lpstr>Times New Roman</vt:lpstr>
      <vt:lpstr>Wingdings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Daniel Vidarte</dc:creator>
  <cp:lastModifiedBy>Rosie Grace Fontinier Zafra</cp:lastModifiedBy>
  <cp:revision>403</cp:revision>
  <cp:lastPrinted>2017-02-15T20:30:43Z</cp:lastPrinted>
  <dcterms:created xsi:type="dcterms:W3CDTF">2015-01-06T03:09:33Z</dcterms:created>
  <dcterms:modified xsi:type="dcterms:W3CDTF">2018-05-10T14:01:51Z</dcterms:modified>
</cp:coreProperties>
</file>